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7102475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34" y="-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A847CFC-816F-41D0-AAC0-9BF4FEBC753E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A847CFC-816F-41D0-AAC0-9BF4FEBC753E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23392" y="2536304"/>
            <a:ext cx="6477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Equilibrio</a:t>
            </a:r>
            <a:r>
              <a:rPr lang="en-US" dirty="0" smtClean="0"/>
              <a:t> a </a:t>
            </a:r>
            <a:r>
              <a:rPr lang="en-US" dirty="0" err="1" smtClean="0"/>
              <a:t>corto</a:t>
            </a:r>
            <a:r>
              <a:rPr lang="en-US" dirty="0" smtClean="0"/>
              <a:t> </a:t>
            </a:r>
            <a:r>
              <a:rPr lang="en-US" dirty="0" err="1" smtClean="0"/>
              <a:t>plazo</a:t>
            </a:r>
            <a:r>
              <a:rPr lang="en-US" dirty="0" smtClean="0"/>
              <a:t>: el </a:t>
            </a:r>
            <a:r>
              <a:rPr lang="en-US" dirty="0" err="1" smtClean="0"/>
              <a:t>mercado</a:t>
            </a:r>
            <a:r>
              <a:rPr lang="en-US" dirty="0" smtClean="0"/>
              <a:t> de </a:t>
            </a:r>
            <a:r>
              <a:rPr lang="en-US" dirty="0" err="1" smtClean="0"/>
              <a:t>bienes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Introducción</a:t>
            </a:r>
            <a:r>
              <a:rPr lang="en-US" dirty="0" smtClean="0"/>
              <a:t> a la </a:t>
            </a:r>
            <a:r>
              <a:rPr lang="en-US" dirty="0" err="1" smtClean="0"/>
              <a:t>Economía</a:t>
            </a:r>
            <a:r>
              <a:rPr lang="en-US" dirty="0" smtClean="0"/>
              <a:t>. UCM.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47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Ecuación</a:t>
            </a:r>
            <a:r>
              <a:rPr lang="en-US" dirty="0" smtClean="0"/>
              <a:t> del </a:t>
            </a:r>
            <a:r>
              <a:rPr lang="en-US" dirty="0" err="1" smtClean="0"/>
              <a:t>consumo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C=f(Y,…)=C</a:t>
                </a:r>
                <a:r>
                  <a:rPr lang="en-US" sz="1800" dirty="0" smtClean="0"/>
                  <a:t>0</a:t>
                </a:r>
                <a:r>
                  <a:rPr lang="en-US" dirty="0" smtClean="0"/>
                  <a:t>+PMC*YD</a:t>
                </a:r>
              </a:p>
              <a:p>
                <a:r>
                  <a:rPr lang="en-US" dirty="0" smtClean="0"/>
                  <a:t>C</a:t>
                </a:r>
                <a:r>
                  <a:rPr lang="en-US" sz="1800" dirty="0" smtClean="0"/>
                  <a:t>0</a:t>
                </a:r>
                <a:r>
                  <a:rPr lang="en-US" dirty="0"/>
                  <a:t> </a:t>
                </a:r>
                <a:r>
                  <a:rPr lang="en-US" dirty="0" smtClean="0"/>
                  <a:t>is el </a:t>
                </a:r>
                <a:r>
                  <a:rPr lang="en-US" dirty="0" err="1" smtClean="0"/>
                  <a:t>consumo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autónomo</a:t>
                </a:r>
                <a:r>
                  <a:rPr lang="en-US" dirty="0" smtClean="0"/>
                  <a:t>. Si no </a:t>
                </a:r>
                <a:r>
                  <a:rPr lang="en-US" dirty="0" err="1" smtClean="0"/>
                  <a:t>tuviésemos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renta</a:t>
                </a:r>
                <a:r>
                  <a:rPr lang="en-US" dirty="0" smtClean="0"/>
                  <a:t>, </a:t>
                </a:r>
                <a:r>
                  <a:rPr lang="en-US" dirty="0" err="1" smtClean="0"/>
                  <a:t>aun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así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compraríamos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algo</a:t>
                </a:r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YD is la </a:t>
                </a:r>
                <a:r>
                  <a:rPr lang="en-US" dirty="0" err="1" smtClean="0"/>
                  <a:t>renta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disponible</a:t>
                </a:r>
                <a:endParaRPr lang="en-US" dirty="0" smtClean="0"/>
              </a:p>
              <a:p>
                <a:r>
                  <a:rPr lang="en-US" dirty="0" smtClean="0"/>
                  <a:t>PMC </a:t>
                </a:r>
                <a:r>
                  <a:rPr lang="en-US" dirty="0" err="1" smtClean="0"/>
                  <a:t>es</a:t>
                </a:r>
                <a:r>
                  <a:rPr lang="en-US" dirty="0" smtClean="0"/>
                  <a:t> la </a:t>
                </a:r>
                <a:r>
                  <a:rPr lang="en-US" dirty="0" err="1" smtClean="0"/>
                  <a:t>propensión</a:t>
                </a:r>
                <a:r>
                  <a:rPr lang="en-US" dirty="0" smtClean="0"/>
                  <a:t> marginal al </a:t>
                </a:r>
                <a:r>
                  <a:rPr lang="en-US" dirty="0" err="1" smtClean="0"/>
                  <a:t>consumo</a:t>
                </a:r>
                <a:r>
                  <a:rPr lang="en-US" dirty="0" smtClean="0"/>
                  <a:t>. ¿Si </a:t>
                </a:r>
                <a:r>
                  <a:rPr lang="en-US" dirty="0" err="1" smtClean="0"/>
                  <a:t>te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diesen</a:t>
                </a:r>
                <a:r>
                  <a:rPr lang="en-US" dirty="0" smtClean="0"/>
                  <a:t> 1 euro </a:t>
                </a:r>
                <a:r>
                  <a:rPr lang="en-US" dirty="0" err="1" smtClean="0"/>
                  <a:t>adicional</a:t>
                </a:r>
                <a:r>
                  <a:rPr lang="en-US" dirty="0" smtClean="0"/>
                  <a:t>, </a:t>
                </a:r>
                <a:r>
                  <a:rPr lang="en-US" dirty="0" err="1" smtClean="0"/>
                  <a:t>cuanto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dedicarías</a:t>
                </a:r>
                <a:r>
                  <a:rPr lang="en-US" dirty="0" smtClean="0"/>
                  <a:t> a </a:t>
                </a:r>
                <a:r>
                  <a:rPr lang="en-US" dirty="0" err="1" smtClean="0"/>
                  <a:t>consumir</a:t>
                </a:r>
                <a:r>
                  <a:rPr lang="en-US" dirty="0" smtClean="0"/>
                  <a:t> y </a:t>
                </a:r>
                <a:r>
                  <a:rPr lang="en-US" dirty="0" err="1" smtClean="0"/>
                  <a:t>cuanto</a:t>
                </a:r>
                <a:r>
                  <a:rPr lang="en-US" dirty="0" smtClean="0"/>
                  <a:t> a </a:t>
                </a:r>
                <a:r>
                  <a:rPr lang="en-US" dirty="0" err="1" smtClean="0"/>
                  <a:t>ahorrar</a:t>
                </a:r>
                <a:r>
                  <a:rPr lang="en-US" dirty="0" smtClean="0"/>
                  <a:t>? Si </a:t>
                </a:r>
                <a:r>
                  <a:rPr lang="en-US" dirty="0" err="1" smtClean="0"/>
                  <a:t>te</a:t>
                </a:r>
                <a:r>
                  <a:rPr lang="en-US" dirty="0" smtClean="0"/>
                  <a:t> lo </a:t>
                </a:r>
                <a:r>
                  <a:rPr lang="en-US" dirty="0" err="1" smtClean="0"/>
                  <a:t>gastas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todo</a:t>
                </a:r>
                <a:r>
                  <a:rPr lang="en-US" dirty="0" smtClean="0"/>
                  <a:t>, </a:t>
                </a:r>
                <a:r>
                  <a:rPr lang="en-US" dirty="0" err="1" smtClean="0"/>
                  <a:t>tu</a:t>
                </a:r>
                <a:r>
                  <a:rPr lang="en-US" dirty="0" smtClean="0"/>
                  <a:t> PMC </a:t>
                </a:r>
                <a:r>
                  <a:rPr lang="en-US" dirty="0" err="1" smtClean="0"/>
                  <a:t>sería</a:t>
                </a:r>
                <a:r>
                  <a:rPr lang="en-US" dirty="0" smtClean="0"/>
                  <a:t> 1. Si </a:t>
                </a:r>
                <a:r>
                  <a:rPr lang="en-US" dirty="0" err="1" smtClean="0"/>
                  <a:t>te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gastas</a:t>
                </a:r>
                <a:r>
                  <a:rPr lang="en-US" dirty="0" smtClean="0"/>
                  <a:t> la </a:t>
                </a:r>
                <a:r>
                  <a:rPr lang="en-US" dirty="0" err="1" smtClean="0"/>
                  <a:t>mitad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tu</a:t>
                </a:r>
                <a:r>
                  <a:rPr lang="en-US" dirty="0" smtClean="0"/>
                  <a:t> PMC </a:t>
                </a:r>
                <a:r>
                  <a:rPr lang="en-US" dirty="0" err="1" smtClean="0"/>
                  <a:t>sería</a:t>
                </a:r>
                <a:r>
                  <a:rPr lang="en-US" dirty="0" smtClean="0"/>
                  <a:t> 0.5. </a:t>
                </a:r>
                <a:r>
                  <a:rPr lang="en-US" dirty="0" err="1" smtClean="0"/>
                  <a:t>Es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diferente</a:t>
                </a:r>
                <a:r>
                  <a:rPr lang="en-US" dirty="0" smtClean="0"/>
                  <a:t> para </a:t>
                </a:r>
                <a:r>
                  <a:rPr lang="en-US" dirty="0" err="1" smtClean="0"/>
                  <a:t>cada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grupo</a:t>
                </a:r>
                <a:r>
                  <a:rPr lang="en-US" dirty="0" smtClean="0"/>
                  <a:t> de personas.</a:t>
                </a:r>
                <a:endParaRPr lang="en-US" dirty="0"/>
              </a:p>
              <a:p>
                <a:r>
                  <a:rPr lang="en-US" dirty="0"/>
                  <a:t>P</a:t>
                </a:r>
                <a:r>
                  <a:rPr lang="en-US" dirty="0" smtClean="0"/>
                  <a:t>MC=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>
                            <a:latin typeface="Cambria Math"/>
                          </a:rPr>
                          <m:t>Δ</m:t>
                        </m:r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/>
                          </a:rPr>
                          <m:t>C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>
                            <a:latin typeface="Cambria Math"/>
                          </a:rPr>
                          <m:t>Δ</m:t>
                        </m:r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/>
                          </a:rPr>
                          <m:t>Y</m:t>
                        </m:r>
                      </m:den>
                    </m:f>
                  </m:oMath>
                </a14:m>
                <a:r>
                  <a:rPr lang="en-US" dirty="0" smtClean="0"/>
                  <a:t>      </a:t>
                </a:r>
                <a:r>
                  <a:rPr lang="en-US" dirty="0" err="1" smtClean="0"/>
                  <a:t>toma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valores</a:t>
                </a:r>
                <a:r>
                  <a:rPr lang="en-US" dirty="0" smtClean="0"/>
                  <a:t> entre 0 y 1</a:t>
                </a:r>
                <a:endParaRPr lang="en-U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74" t="-2171" r="-157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5245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Ejemplo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en-US" sz="1800" dirty="0" smtClean="0"/>
              <a:t>0</a:t>
            </a:r>
            <a:r>
              <a:rPr lang="en-US" dirty="0" smtClean="0"/>
              <a:t>=10000</a:t>
            </a:r>
          </a:p>
          <a:p>
            <a:r>
              <a:rPr lang="en-US" dirty="0" smtClean="0"/>
              <a:t>PMC=0.8</a:t>
            </a:r>
          </a:p>
          <a:p>
            <a:r>
              <a:rPr lang="en-US" dirty="0" smtClean="0"/>
              <a:t>I=20000</a:t>
            </a:r>
          </a:p>
          <a:p>
            <a:r>
              <a:rPr lang="en-US" dirty="0" smtClean="0"/>
              <a:t>G=50000</a:t>
            </a:r>
          </a:p>
          <a:p>
            <a:r>
              <a:rPr lang="en-US" dirty="0" smtClean="0"/>
              <a:t>X=30000</a:t>
            </a:r>
          </a:p>
          <a:p>
            <a:r>
              <a:rPr lang="en-US" dirty="0" smtClean="0"/>
              <a:t>M=40000</a:t>
            </a:r>
          </a:p>
          <a:p>
            <a:r>
              <a:rPr lang="en-US" dirty="0" err="1" smtClean="0"/>
              <a:t>Tr</a:t>
            </a:r>
            <a:r>
              <a:rPr lang="en-US" dirty="0" smtClean="0"/>
              <a:t>=25000</a:t>
            </a:r>
          </a:p>
          <a:p>
            <a:r>
              <a:rPr lang="en-US" dirty="0" smtClean="0"/>
              <a:t>T=60000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188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Planteamiento</a:t>
            </a:r>
            <a:r>
              <a:rPr lang="en-US" dirty="0" smtClean="0"/>
              <a:t> del </a:t>
            </a:r>
            <a:r>
              <a:rPr lang="en-US" dirty="0" err="1" smtClean="0"/>
              <a:t>problema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Condición</a:t>
            </a:r>
            <a:r>
              <a:rPr lang="en-US" dirty="0" smtClean="0"/>
              <a:t> de </a:t>
            </a:r>
            <a:r>
              <a:rPr lang="en-US" dirty="0" err="1" smtClean="0"/>
              <a:t>equilibrio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     Y=</a:t>
            </a:r>
            <a:r>
              <a:rPr lang="en-US" dirty="0" err="1" smtClean="0"/>
              <a:t>C</a:t>
            </a:r>
            <a:r>
              <a:rPr lang="en-US" sz="1800" dirty="0" err="1" smtClean="0"/>
              <a:t>d</a:t>
            </a:r>
            <a:r>
              <a:rPr lang="en-US" dirty="0" err="1" smtClean="0"/>
              <a:t>+I</a:t>
            </a:r>
            <a:r>
              <a:rPr lang="en-US" sz="1800" dirty="0" err="1" smtClean="0"/>
              <a:t>d</a:t>
            </a:r>
            <a:r>
              <a:rPr lang="en-US" dirty="0" err="1" smtClean="0"/>
              <a:t>+G</a:t>
            </a:r>
            <a:r>
              <a:rPr lang="en-US" sz="1800" dirty="0" err="1" smtClean="0"/>
              <a:t>d</a:t>
            </a:r>
            <a:r>
              <a:rPr lang="en-US" dirty="0" err="1" smtClean="0"/>
              <a:t>+X</a:t>
            </a:r>
            <a:r>
              <a:rPr lang="en-US" sz="1800" dirty="0" err="1" smtClean="0"/>
              <a:t>d</a:t>
            </a:r>
            <a:r>
              <a:rPr lang="en-US" dirty="0" err="1"/>
              <a:t>-</a:t>
            </a:r>
            <a:r>
              <a:rPr lang="en-US" dirty="0" err="1" smtClean="0"/>
              <a:t>M</a:t>
            </a:r>
            <a:r>
              <a:rPr lang="en-US" sz="1800" dirty="0" err="1" smtClean="0"/>
              <a:t>d</a:t>
            </a:r>
            <a:endParaRPr lang="en-US" sz="1800" dirty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Ecuaciones</a:t>
            </a:r>
            <a:r>
              <a:rPr lang="en-US" dirty="0" smtClean="0"/>
              <a:t> de </a:t>
            </a:r>
            <a:r>
              <a:rPr lang="en-US" dirty="0" err="1" smtClean="0"/>
              <a:t>comportamiento</a:t>
            </a:r>
            <a:r>
              <a:rPr lang="en-US" dirty="0" smtClean="0"/>
              <a:t>:</a:t>
            </a:r>
          </a:p>
          <a:p>
            <a:pPr marL="0" indent="0" algn="ctr">
              <a:buNone/>
            </a:pPr>
            <a:r>
              <a:rPr lang="en-US" dirty="0" smtClean="0"/>
              <a:t>C=C</a:t>
            </a:r>
            <a:r>
              <a:rPr lang="en-US" sz="1800" dirty="0" smtClean="0"/>
              <a:t>0</a:t>
            </a:r>
            <a:r>
              <a:rPr lang="en-US" dirty="0" smtClean="0"/>
              <a:t>+PMC*YD</a:t>
            </a:r>
          </a:p>
          <a:p>
            <a:pPr marL="0" indent="0" algn="ctr">
              <a:buNone/>
            </a:pPr>
            <a:r>
              <a:rPr lang="en-US" dirty="0" smtClean="0"/>
              <a:t>I=I</a:t>
            </a:r>
            <a:r>
              <a:rPr lang="en-US" sz="1800" dirty="0" smtClean="0"/>
              <a:t>0</a:t>
            </a:r>
            <a:r>
              <a:rPr lang="en-US" dirty="0" smtClean="0"/>
              <a:t>; G=G</a:t>
            </a:r>
            <a:r>
              <a:rPr lang="en-US" sz="1800" dirty="0" smtClean="0"/>
              <a:t>0</a:t>
            </a:r>
            <a:r>
              <a:rPr lang="en-US" dirty="0" smtClean="0"/>
              <a:t>; X=X</a:t>
            </a:r>
            <a:r>
              <a:rPr lang="en-US" sz="1800" dirty="0" smtClean="0"/>
              <a:t>0</a:t>
            </a:r>
            <a:r>
              <a:rPr lang="en-US" dirty="0" smtClean="0"/>
              <a:t>; M=M</a:t>
            </a:r>
            <a:r>
              <a:rPr lang="en-US" sz="1800" dirty="0" smtClean="0"/>
              <a:t>0</a:t>
            </a:r>
          </a:p>
          <a:p>
            <a:pPr marL="0" indent="0" algn="ctr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Definiciones</a:t>
            </a:r>
            <a:r>
              <a:rPr lang="en-US" dirty="0" smtClean="0"/>
              <a:t>:</a:t>
            </a:r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dirty="0" smtClean="0"/>
              <a:t>YD=</a:t>
            </a:r>
            <a:r>
              <a:rPr lang="en-US" dirty="0" err="1" smtClean="0"/>
              <a:t>Y+Tr-T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0873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Paso 1. </a:t>
            </a:r>
            <a:r>
              <a:rPr lang="en-US" dirty="0" err="1" smtClean="0"/>
              <a:t>Sutituimos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datos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definición</a:t>
            </a:r>
            <a:r>
              <a:rPr lang="en-US" dirty="0" smtClean="0"/>
              <a:t> de YD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YD=Y+25,000-60,000</a:t>
            </a:r>
          </a:p>
          <a:p>
            <a:pPr marL="0" indent="0" algn="ctr">
              <a:buNone/>
            </a:pPr>
            <a:r>
              <a:rPr lang="en-US" dirty="0" smtClean="0"/>
              <a:t>YD=Y-35,000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606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Paso 2. </a:t>
            </a:r>
            <a:r>
              <a:rPr lang="en-US" dirty="0" err="1" smtClean="0"/>
              <a:t>Sustituimos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las </a:t>
            </a:r>
            <a:r>
              <a:rPr lang="en-US" dirty="0" err="1" smtClean="0"/>
              <a:t>ecuaciones</a:t>
            </a:r>
            <a:r>
              <a:rPr lang="en-US" dirty="0" smtClean="0"/>
              <a:t> de </a:t>
            </a:r>
            <a:r>
              <a:rPr lang="en-US" dirty="0" err="1" smtClean="0"/>
              <a:t>comportamiento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C=10,000+0.8YD=10,000+0.8(Y-35,000)</a:t>
            </a:r>
          </a:p>
          <a:p>
            <a:r>
              <a:rPr lang="en-US" dirty="0" smtClean="0"/>
              <a:t>I=20,000</a:t>
            </a:r>
          </a:p>
          <a:p>
            <a:r>
              <a:rPr lang="en-US" dirty="0" smtClean="0"/>
              <a:t>G=50,000</a:t>
            </a:r>
          </a:p>
          <a:p>
            <a:r>
              <a:rPr lang="en-US" dirty="0" smtClean="0"/>
              <a:t>X=30,000</a:t>
            </a:r>
          </a:p>
          <a:p>
            <a:r>
              <a:rPr lang="en-US" smtClean="0"/>
              <a:t>M=40,000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9823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Paso 3. </a:t>
            </a:r>
            <a:r>
              <a:rPr lang="en-US" dirty="0" err="1" smtClean="0"/>
              <a:t>Sustituimos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condición</a:t>
            </a:r>
            <a:r>
              <a:rPr lang="en-US" dirty="0" smtClean="0"/>
              <a:t> de </a:t>
            </a:r>
            <a:r>
              <a:rPr lang="en-US" dirty="0" err="1" smtClean="0"/>
              <a:t>equilibrio</a:t>
            </a:r>
            <a:r>
              <a:rPr lang="en-US" dirty="0" smtClean="0"/>
              <a:t> y </a:t>
            </a:r>
            <a:r>
              <a:rPr lang="en-US" dirty="0" err="1" smtClean="0"/>
              <a:t>resolvemos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Y=10,000+0.8(Y-35,000)+20,000+50,000+30,000-40,000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Sólo</a:t>
            </a:r>
            <a:r>
              <a:rPr lang="en-US" sz="2400" dirty="0" smtClean="0"/>
              <a:t> hay </a:t>
            </a:r>
            <a:r>
              <a:rPr lang="en-US" sz="2400" dirty="0" err="1" smtClean="0"/>
              <a:t>una</a:t>
            </a:r>
            <a:r>
              <a:rPr lang="en-US" sz="2400" dirty="0" smtClean="0"/>
              <a:t> incognita, </a:t>
            </a:r>
            <a:r>
              <a:rPr lang="en-US" sz="2400" dirty="0" err="1" smtClean="0"/>
              <a:t>así</a:t>
            </a:r>
            <a:r>
              <a:rPr lang="en-US" sz="2400" dirty="0" smtClean="0"/>
              <a:t> que </a:t>
            </a:r>
            <a:r>
              <a:rPr lang="en-US" sz="2400" dirty="0" err="1" smtClean="0"/>
              <a:t>despejamos</a:t>
            </a:r>
            <a:r>
              <a:rPr lang="en-US" sz="2400" dirty="0" smtClean="0"/>
              <a:t> la Y:</a:t>
            </a:r>
          </a:p>
          <a:p>
            <a:pPr marL="0" indent="0" algn="ctr">
              <a:buNone/>
            </a:pPr>
            <a:r>
              <a:rPr lang="en-US" sz="2400" dirty="0" smtClean="0"/>
              <a:t>Y=0.8Y+42,000</a:t>
            </a:r>
          </a:p>
          <a:p>
            <a:pPr marL="0" indent="0" algn="ctr">
              <a:buNone/>
            </a:pPr>
            <a:r>
              <a:rPr lang="en-US" sz="2400" dirty="0" smtClean="0"/>
              <a:t>Y-0.8Y=42,000</a:t>
            </a:r>
          </a:p>
          <a:p>
            <a:pPr marL="0" indent="0" algn="ctr">
              <a:buNone/>
            </a:pPr>
            <a:r>
              <a:rPr lang="en-US" sz="2400" dirty="0" smtClean="0"/>
              <a:t>Y=42,000/0.2</a:t>
            </a:r>
          </a:p>
          <a:p>
            <a:pPr marL="0" indent="0" algn="ctr">
              <a:buNone/>
            </a:pPr>
            <a:r>
              <a:rPr lang="en-US" sz="2400" b="1" dirty="0" smtClean="0"/>
              <a:t>Y*=210,000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33621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¿Para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sirve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modelo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podría</a:t>
            </a:r>
            <a:r>
              <a:rPr lang="en-US" dirty="0" smtClean="0"/>
              <a:t> </a:t>
            </a:r>
            <a:r>
              <a:rPr lang="en-US" dirty="0" err="1" smtClean="0"/>
              <a:t>hacer</a:t>
            </a:r>
            <a:r>
              <a:rPr lang="en-US" dirty="0" smtClean="0"/>
              <a:t> el </a:t>
            </a:r>
            <a:r>
              <a:rPr lang="en-US" dirty="0" err="1" smtClean="0"/>
              <a:t>Gobierno</a:t>
            </a:r>
            <a:r>
              <a:rPr lang="en-US" dirty="0" smtClean="0"/>
              <a:t> para </a:t>
            </a:r>
            <a:r>
              <a:rPr lang="en-US" dirty="0" err="1" smtClean="0"/>
              <a:t>alterar</a:t>
            </a:r>
            <a:r>
              <a:rPr lang="en-US" dirty="0" smtClean="0"/>
              <a:t> el </a:t>
            </a:r>
            <a:r>
              <a:rPr lang="en-US" dirty="0" err="1" smtClean="0"/>
              <a:t>nivel</a:t>
            </a:r>
            <a:r>
              <a:rPr lang="en-US" dirty="0" smtClean="0"/>
              <a:t> de </a:t>
            </a:r>
            <a:r>
              <a:rPr lang="en-US" dirty="0" err="1" smtClean="0"/>
              <a:t>renta</a:t>
            </a:r>
            <a:r>
              <a:rPr lang="en-US" dirty="0" smtClean="0"/>
              <a:t> de </a:t>
            </a:r>
            <a:r>
              <a:rPr lang="en-US" dirty="0" err="1" smtClean="0"/>
              <a:t>equilibrio</a:t>
            </a:r>
            <a:r>
              <a:rPr lang="en-US" dirty="0" smtClean="0"/>
              <a:t> de la </a:t>
            </a:r>
            <a:r>
              <a:rPr lang="en-US" dirty="0" err="1" smtClean="0"/>
              <a:t>economía</a:t>
            </a:r>
            <a:r>
              <a:rPr lang="en-US" dirty="0" smtClean="0"/>
              <a:t>?</a:t>
            </a:r>
          </a:p>
          <a:p>
            <a:r>
              <a:rPr lang="en-US" dirty="0" smtClean="0"/>
              <a:t>El </a:t>
            </a:r>
            <a:r>
              <a:rPr lang="en-US" dirty="0" err="1" smtClean="0"/>
              <a:t>gobierno</a:t>
            </a:r>
            <a:r>
              <a:rPr lang="en-US" dirty="0" smtClean="0"/>
              <a:t> </a:t>
            </a:r>
            <a:r>
              <a:rPr lang="en-US" dirty="0" err="1" smtClean="0"/>
              <a:t>controla</a:t>
            </a:r>
            <a:r>
              <a:rPr lang="en-US" dirty="0" smtClean="0"/>
              <a:t> </a:t>
            </a:r>
            <a:r>
              <a:rPr lang="en-US" dirty="0" err="1" smtClean="0"/>
              <a:t>directamente</a:t>
            </a:r>
            <a:r>
              <a:rPr lang="en-US" dirty="0" smtClean="0"/>
              <a:t>: G, T, </a:t>
            </a:r>
            <a:r>
              <a:rPr lang="en-US" dirty="0" err="1" smtClean="0"/>
              <a:t>Tr</a:t>
            </a:r>
            <a:endParaRPr lang="en-US" dirty="0" smtClean="0"/>
          </a:p>
          <a:p>
            <a:r>
              <a:rPr lang="en-US" dirty="0" err="1" smtClean="0"/>
              <a:t>Cuando</a:t>
            </a:r>
            <a:r>
              <a:rPr lang="en-US" dirty="0" smtClean="0"/>
              <a:t> cambia </a:t>
            </a:r>
            <a:r>
              <a:rPr lang="en-US" dirty="0" err="1" smtClean="0"/>
              <a:t>alguna</a:t>
            </a:r>
            <a:r>
              <a:rPr lang="en-US" dirty="0" smtClean="0"/>
              <a:t> de </a:t>
            </a:r>
            <a:r>
              <a:rPr lang="en-US" dirty="0" err="1" smtClean="0"/>
              <a:t>estas</a:t>
            </a:r>
            <a:r>
              <a:rPr lang="en-US" dirty="0" smtClean="0"/>
              <a:t> </a:t>
            </a:r>
            <a:r>
              <a:rPr lang="en-US" dirty="0" err="1" smtClean="0"/>
              <a:t>tres</a:t>
            </a:r>
            <a:r>
              <a:rPr lang="en-US" dirty="0" smtClean="0"/>
              <a:t> variables el </a:t>
            </a:r>
            <a:r>
              <a:rPr lang="en-US" dirty="0" err="1" smtClean="0"/>
              <a:t>gobierno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implementando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b="1" dirty="0" err="1" smtClean="0"/>
              <a:t>política</a:t>
            </a:r>
            <a:r>
              <a:rPr lang="en-US" b="1" dirty="0" smtClean="0"/>
              <a:t> fiscal</a:t>
            </a:r>
            <a:r>
              <a:rPr lang="en-US" dirty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41186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Efectos</a:t>
            </a:r>
            <a:r>
              <a:rPr lang="en-US" dirty="0" smtClean="0"/>
              <a:t> del </a:t>
            </a:r>
            <a:r>
              <a:rPr lang="en-US" dirty="0" err="1" smtClean="0"/>
              <a:t>aumento</a:t>
            </a:r>
            <a:r>
              <a:rPr lang="en-US" dirty="0" smtClean="0"/>
              <a:t> de G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Supongamos</a:t>
            </a:r>
            <a:r>
              <a:rPr lang="en-US" dirty="0" smtClean="0"/>
              <a:t> que G </a:t>
            </a:r>
            <a:r>
              <a:rPr lang="en-US" dirty="0" err="1" smtClean="0"/>
              <a:t>aumenta</a:t>
            </a:r>
            <a:r>
              <a:rPr lang="en-US" dirty="0" smtClean="0"/>
              <a:t> hasta 70,000</a:t>
            </a:r>
          </a:p>
          <a:p>
            <a:pPr marL="0" indent="0" algn="ctr">
              <a:buNone/>
            </a:pPr>
            <a:r>
              <a:rPr lang="en-US" dirty="0" smtClean="0"/>
              <a:t>Y*=310,000   (¡</a:t>
            </a:r>
            <a:r>
              <a:rPr lang="en-US" dirty="0" err="1" smtClean="0"/>
              <a:t>compruébalo</a:t>
            </a:r>
            <a:r>
              <a:rPr lang="en-US" dirty="0" smtClean="0"/>
              <a:t>!)</a:t>
            </a:r>
          </a:p>
          <a:p>
            <a:endParaRPr lang="en-US" dirty="0"/>
          </a:p>
          <a:p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decir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incrementamos</a:t>
            </a:r>
            <a:r>
              <a:rPr lang="en-US" dirty="0" smtClean="0"/>
              <a:t> el G </a:t>
            </a:r>
            <a:r>
              <a:rPr lang="en-US" dirty="0" err="1" smtClean="0"/>
              <a:t>en</a:t>
            </a:r>
            <a:r>
              <a:rPr lang="en-US" dirty="0" smtClean="0"/>
              <a:t> 20,000, la </a:t>
            </a:r>
            <a:r>
              <a:rPr lang="en-US" dirty="0" err="1" smtClean="0"/>
              <a:t>renta</a:t>
            </a:r>
            <a:r>
              <a:rPr lang="en-US" dirty="0" smtClean="0"/>
              <a:t> de </a:t>
            </a:r>
            <a:r>
              <a:rPr lang="en-US" dirty="0" err="1" smtClean="0"/>
              <a:t>equilibrio</a:t>
            </a:r>
            <a:r>
              <a:rPr lang="en-US" dirty="0" smtClean="0"/>
              <a:t>, Y*, </a:t>
            </a:r>
            <a:r>
              <a:rPr lang="en-US" dirty="0" err="1" smtClean="0"/>
              <a:t>aumentaría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100,000 </a:t>
            </a:r>
          </a:p>
          <a:p>
            <a:r>
              <a:rPr lang="en-US" dirty="0" smtClean="0"/>
              <a:t>¡Cinco </a:t>
            </a:r>
            <a:r>
              <a:rPr lang="en-US" dirty="0" err="1" smtClean="0"/>
              <a:t>veces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! 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esto</a:t>
            </a:r>
            <a:r>
              <a:rPr lang="en-US" dirty="0" smtClean="0"/>
              <a:t> se le llama el </a:t>
            </a:r>
            <a:r>
              <a:rPr lang="en-US" dirty="0" err="1" smtClean="0"/>
              <a:t>efecto</a:t>
            </a:r>
            <a:r>
              <a:rPr lang="en-US" dirty="0" smtClean="0"/>
              <a:t> </a:t>
            </a:r>
            <a:r>
              <a:rPr lang="en-US" dirty="0" err="1" smtClean="0"/>
              <a:t>multiplicador</a:t>
            </a:r>
            <a:r>
              <a:rPr lang="en-US" dirty="0" smtClean="0"/>
              <a:t> del </a:t>
            </a:r>
            <a:r>
              <a:rPr lang="en-US" dirty="0" err="1" smtClean="0"/>
              <a:t>gasto</a:t>
            </a:r>
            <a:r>
              <a:rPr lang="en-US" dirty="0" smtClean="0"/>
              <a:t> </a:t>
            </a:r>
            <a:r>
              <a:rPr lang="en-US" dirty="0" err="1" smtClean="0"/>
              <a:t>público</a:t>
            </a:r>
            <a:r>
              <a:rPr lang="en-US" dirty="0" smtClean="0"/>
              <a:t>.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 el </a:t>
            </a:r>
            <a:r>
              <a:rPr lang="en-US" dirty="0" err="1" smtClean="0"/>
              <a:t>multiplicador</a:t>
            </a:r>
            <a:r>
              <a:rPr lang="en-US" dirty="0" smtClean="0"/>
              <a:t> del </a:t>
            </a:r>
            <a:r>
              <a:rPr lang="en-US" dirty="0" err="1" smtClean="0"/>
              <a:t>gasto</a:t>
            </a:r>
            <a:r>
              <a:rPr lang="en-US" dirty="0" smtClean="0"/>
              <a:t> </a:t>
            </a:r>
            <a:r>
              <a:rPr lang="en-US" dirty="0" err="1" smtClean="0"/>
              <a:t>sería</a:t>
            </a:r>
            <a:r>
              <a:rPr lang="en-US" dirty="0" smtClean="0"/>
              <a:t> 5.</a:t>
            </a:r>
          </a:p>
        </p:txBody>
      </p:sp>
    </p:spTree>
    <p:extLst>
      <p:ext uri="{BB962C8B-B14F-4D97-AF65-F5344CB8AC3E}">
        <p14:creationId xmlns:p14="http://schemas.microsoft.com/office/powerpoint/2010/main" val="18906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Efectos</a:t>
            </a:r>
            <a:r>
              <a:rPr lang="en-US" dirty="0" smtClean="0"/>
              <a:t> de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cambios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T y </a:t>
            </a:r>
            <a:r>
              <a:rPr lang="en-US" dirty="0" err="1" smtClean="0"/>
              <a:t>Tr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Supongamos</a:t>
            </a:r>
            <a:r>
              <a:rPr lang="en-US" dirty="0" smtClean="0"/>
              <a:t> </a:t>
            </a:r>
            <a:r>
              <a:rPr lang="en-US" dirty="0" err="1" smtClean="0"/>
              <a:t>ahora</a:t>
            </a:r>
            <a:r>
              <a:rPr lang="en-US" dirty="0" smtClean="0"/>
              <a:t> que T </a:t>
            </a:r>
            <a:r>
              <a:rPr lang="en-US" dirty="0" err="1" smtClean="0"/>
              <a:t>aumenta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20,000</a:t>
            </a:r>
          </a:p>
          <a:p>
            <a:pPr lvl="1"/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 el </a:t>
            </a:r>
            <a:r>
              <a:rPr lang="en-US" dirty="0" err="1" smtClean="0"/>
              <a:t>multiplicador</a:t>
            </a:r>
            <a:r>
              <a:rPr lang="en-US" dirty="0" smtClean="0"/>
              <a:t> de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impuestos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-4</a:t>
            </a:r>
          </a:p>
          <a:p>
            <a:endParaRPr lang="en-US" dirty="0"/>
          </a:p>
          <a:p>
            <a:r>
              <a:rPr lang="en-US" dirty="0" err="1" smtClean="0"/>
              <a:t>Supongamos</a:t>
            </a:r>
            <a:r>
              <a:rPr lang="en-US" dirty="0" smtClean="0"/>
              <a:t> que </a:t>
            </a:r>
            <a:r>
              <a:rPr lang="en-US" dirty="0" err="1" smtClean="0"/>
              <a:t>Tr</a:t>
            </a:r>
            <a:r>
              <a:rPr lang="en-US" dirty="0" smtClean="0"/>
              <a:t> </a:t>
            </a:r>
            <a:r>
              <a:rPr lang="en-US" dirty="0" err="1" smtClean="0"/>
              <a:t>aumenta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20,000</a:t>
            </a:r>
          </a:p>
          <a:p>
            <a:pPr lvl="1"/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 el </a:t>
            </a:r>
            <a:r>
              <a:rPr lang="en-US" dirty="0" err="1" smtClean="0"/>
              <a:t>multiplicador</a:t>
            </a:r>
            <a:r>
              <a:rPr lang="en-US" dirty="0" smtClean="0"/>
              <a:t> de las </a:t>
            </a:r>
            <a:r>
              <a:rPr lang="en-US" dirty="0" err="1" smtClean="0"/>
              <a:t>transferencias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996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Entendiendo</a:t>
            </a:r>
            <a:r>
              <a:rPr lang="en-US" dirty="0" smtClean="0"/>
              <a:t> el </a:t>
            </a:r>
            <a:r>
              <a:rPr lang="en-US" dirty="0" err="1" smtClean="0"/>
              <a:t>multiplicador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Cuando</a:t>
            </a:r>
            <a:r>
              <a:rPr lang="en-US" dirty="0" smtClean="0"/>
              <a:t> el </a:t>
            </a:r>
            <a:r>
              <a:rPr lang="en-US" dirty="0" err="1" smtClean="0"/>
              <a:t>gobierno</a:t>
            </a:r>
            <a:r>
              <a:rPr lang="en-US" dirty="0" smtClean="0"/>
              <a:t> </a:t>
            </a:r>
            <a:r>
              <a:rPr lang="en-US" dirty="0" err="1" smtClean="0"/>
              <a:t>aumenta</a:t>
            </a:r>
            <a:r>
              <a:rPr lang="en-US" dirty="0" smtClean="0"/>
              <a:t> G, </a:t>
            </a:r>
            <a:r>
              <a:rPr lang="en-US" dirty="0" err="1" smtClean="0"/>
              <a:t>significa</a:t>
            </a:r>
            <a:r>
              <a:rPr lang="en-US" dirty="0" smtClean="0"/>
              <a:t> que le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pagando</a:t>
            </a:r>
            <a:r>
              <a:rPr lang="en-US" dirty="0" smtClean="0"/>
              <a:t> a </a:t>
            </a:r>
            <a:r>
              <a:rPr lang="en-US" dirty="0" err="1" smtClean="0"/>
              <a:t>alguien</a:t>
            </a:r>
            <a:r>
              <a:rPr lang="en-US" dirty="0" smtClean="0"/>
              <a:t> (e.g.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empresa</a:t>
            </a:r>
            <a:r>
              <a:rPr lang="en-US" dirty="0" smtClean="0"/>
              <a:t> </a:t>
            </a:r>
            <a:r>
              <a:rPr lang="en-US" dirty="0" err="1" smtClean="0"/>
              <a:t>constructora</a:t>
            </a:r>
            <a:r>
              <a:rPr lang="en-US" dirty="0" smtClean="0"/>
              <a:t>) a </a:t>
            </a:r>
            <a:r>
              <a:rPr lang="en-US" dirty="0" err="1" smtClean="0"/>
              <a:t>cambio</a:t>
            </a:r>
            <a:r>
              <a:rPr lang="en-US" dirty="0" smtClean="0"/>
              <a:t> de </a:t>
            </a:r>
            <a:r>
              <a:rPr lang="en-US" dirty="0" err="1" smtClean="0"/>
              <a:t>algo</a:t>
            </a:r>
            <a:r>
              <a:rPr lang="en-US" dirty="0" smtClean="0"/>
              <a:t> (</a:t>
            </a:r>
            <a:r>
              <a:rPr lang="en-US" dirty="0" err="1" smtClean="0"/>
              <a:t>carretera</a:t>
            </a:r>
            <a:r>
              <a:rPr lang="en-US" dirty="0" smtClean="0"/>
              <a:t>, </a:t>
            </a:r>
            <a:r>
              <a:rPr lang="en-US" dirty="0" err="1" smtClean="0"/>
              <a:t>colegio</a:t>
            </a:r>
            <a:r>
              <a:rPr lang="en-US" dirty="0" smtClean="0"/>
              <a:t>).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compañía</a:t>
            </a:r>
            <a:r>
              <a:rPr lang="en-US" dirty="0" smtClean="0"/>
              <a:t> </a:t>
            </a:r>
            <a:r>
              <a:rPr lang="en-US" dirty="0" err="1" smtClean="0"/>
              <a:t>constructora</a:t>
            </a:r>
            <a:r>
              <a:rPr lang="en-US" dirty="0" smtClean="0"/>
              <a:t> con ese </a:t>
            </a:r>
            <a:r>
              <a:rPr lang="en-US" dirty="0" err="1" smtClean="0"/>
              <a:t>dinero</a:t>
            </a:r>
            <a:r>
              <a:rPr lang="en-US" dirty="0" smtClean="0"/>
              <a:t> le </a:t>
            </a:r>
            <a:r>
              <a:rPr lang="en-US" dirty="0" err="1" smtClean="0"/>
              <a:t>paga</a:t>
            </a:r>
            <a:r>
              <a:rPr lang="en-US" dirty="0" smtClean="0"/>
              <a:t> a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trabajadores</a:t>
            </a:r>
            <a:r>
              <a:rPr lang="en-US" dirty="0" smtClean="0"/>
              <a:t> que van a </a:t>
            </a:r>
            <a:r>
              <a:rPr lang="en-US" dirty="0" err="1" smtClean="0"/>
              <a:t>construir</a:t>
            </a:r>
            <a:r>
              <a:rPr lang="en-US" dirty="0" smtClean="0"/>
              <a:t> la </a:t>
            </a:r>
            <a:r>
              <a:rPr lang="en-US" dirty="0" err="1" smtClean="0"/>
              <a:t>carretera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 ese </a:t>
            </a:r>
            <a:r>
              <a:rPr lang="en-US" dirty="0" err="1" smtClean="0"/>
              <a:t>dinero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trabajadores</a:t>
            </a:r>
            <a:r>
              <a:rPr lang="en-US" dirty="0" smtClean="0"/>
              <a:t> </a:t>
            </a:r>
            <a:r>
              <a:rPr lang="en-US" dirty="0" err="1" smtClean="0"/>
              <a:t>compran</a:t>
            </a:r>
            <a:r>
              <a:rPr lang="en-US" dirty="0" smtClean="0"/>
              <a:t> </a:t>
            </a:r>
            <a:r>
              <a:rPr lang="en-US" dirty="0" err="1" smtClean="0"/>
              <a:t>cosas</a:t>
            </a:r>
            <a:r>
              <a:rPr lang="en-US" dirty="0" smtClean="0"/>
              <a:t>,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decir</a:t>
            </a:r>
            <a:r>
              <a:rPr lang="en-US" dirty="0" smtClean="0"/>
              <a:t> </a:t>
            </a:r>
            <a:r>
              <a:rPr lang="en-US" dirty="0" err="1" smtClean="0"/>
              <a:t>aumentan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consumo</a:t>
            </a:r>
            <a:r>
              <a:rPr lang="en-US" dirty="0" smtClean="0"/>
              <a:t>.</a:t>
            </a:r>
          </a:p>
          <a:p>
            <a:r>
              <a:rPr lang="en-US" dirty="0" smtClean="0"/>
              <a:t>¿</a:t>
            </a:r>
            <a:r>
              <a:rPr lang="en-US" dirty="0" err="1" smtClean="0"/>
              <a:t>Cuanto</a:t>
            </a:r>
            <a:r>
              <a:rPr lang="en-US" dirty="0" smtClean="0"/>
              <a:t> </a:t>
            </a:r>
            <a:r>
              <a:rPr lang="en-US" dirty="0" err="1" smtClean="0"/>
              <a:t>aumentan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consumo</a:t>
            </a:r>
            <a:r>
              <a:rPr lang="en-US" dirty="0" smtClean="0"/>
              <a:t>? </a:t>
            </a:r>
            <a:r>
              <a:rPr lang="en-US" dirty="0" err="1" smtClean="0"/>
              <a:t>Depende</a:t>
            </a:r>
            <a:r>
              <a:rPr lang="en-US" dirty="0" smtClean="0"/>
              <a:t> de </a:t>
            </a:r>
            <a:r>
              <a:rPr lang="en-US" dirty="0" err="1" smtClean="0"/>
              <a:t>su</a:t>
            </a:r>
            <a:r>
              <a:rPr lang="en-US" dirty="0" smtClean="0"/>
              <a:t> PMC.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11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Recapitulación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En</a:t>
            </a:r>
            <a:r>
              <a:rPr lang="en-US" dirty="0" smtClean="0"/>
              <a:t> las </a:t>
            </a:r>
            <a:r>
              <a:rPr lang="en-US" dirty="0" err="1" smtClean="0"/>
              <a:t>clases</a:t>
            </a:r>
            <a:r>
              <a:rPr lang="en-US" dirty="0" smtClean="0"/>
              <a:t> </a:t>
            </a:r>
            <a:r>
              <a:rPr lang="en-US" dirty="0" err="1" smtClean="0"/>
              <a:t>anteriores</a:t>
            </a:r>
            <a:r>
              <a:rPr lang="en-US" dirty="0" smtClean="0"/>
              <a:t> </a:t>
            </a:r>
            <a:r>
              <a:rPr lang="en-US" dirty="0" err="1" smtClean="0"/>
              <a:t>hemos</a:t>
            </a:r>
            <a:r>
              <a:rPr lang="en-US" dirty="0" smtClean="0"/>
              <a:t> </a:t>
            </a:r>
            <a:r>
              <a:rPr lang="en-US" dirty="0" err="1" smtClean="0"/>
              <a:t>aprendido</a:t>
            </a:r>
            <a:r>
              <a:rPr lang="en-US" dirty="0" smtClean="0"/>
              <a:t> </a:t>
            </a:r>
            <a:r>
              <a:rPr lang="en-US" dirty="0" err="1" smtClean="0"/>
              <a:t>cómo</a:t>
            </a:r>
            <a:r>
              <a:rPr lang="en-US" dirty="0" smtClean="0"/>
              <a:t> se </a:t>
            </a:r>
            <a:r>
              <a:rPr lang="en-US" dirty="0" err="1" smtClean="0"/>
              <a:t>mide</a:t>
            </a:r>
            <a:r>
              <a:rPr lang="en-US" dirty="0" smtClean="0"/>
              <a:t> la </a:t>
            </a:r>
            <a:r>
              <a:rPr lang="en-US" dirty="0" err="1" smtClean="0"/>
              <a:t>producción</a:t>
            </a:r>
            <a:r>
              <a:rPr lang="en-US" dirty="0" smtClean="0"/>
              <a:t>, la </a:t>
            </a:r>
            <a:r>
              <a:rPr lang="en-US" dirty="0" err="1" smtClean="0"/>
              <a:t>renta</a:t>
            </a:r>
            <a:r>
              <a:rPr lang="en-US" dirty="0" smtClean="0"/>
              <a:t>, el </a:t>
            </a:r>
            <a:r>
              <a:rPr lang="en-US" dirty="0" err="1" smtClean="0"/>
              <a:t>nivel</a:t>
            </a:r>
            <a:r>
              <a:rPr lang="en-US" dirty="0" smtClean="0"/>
              <a:t> de </a:t>
            </a:r>
            <a:r>
              <a:rPr lang="en-US" dirty="0" err="1" smtClean="0"/>
              <a:t>precios</a:t>
            </a:r>
            <a:r>
              <a:rPr lang="en-US" dirty="0" smtClean="0"/>
              <a:t> y la </a:t>
            </a:r>
            <a:r>
              <a:rPr lang="en-US" dirty="0" err="1" smtClean="0"/>
              <a:t>inflación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sabemos</a:t>
            </a:r>
            <a:r>
              <a:rPr lang="en-US" dirty="0" smtClean="0"/>
              <a:t> 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un </a:t>
            </a:r>
            <a:r>
              <a:rPr lang="en-US" dirty="0" err="1" smtClean="0"/>
              <a:t>país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relación</a:t>
            </a:r>
            <a:r>
              <a:rPr lang="en-US" dirty="0" smtClean="0"/>
              <a:t> con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términos</a:t>
            </a:r>
            <a:r>
              <a:rPr lang="en-US" dirty="0" smtClean="0"/>
              <a:t> de </a:t>
            </a:r>
            <a:r>
              <a:rPr lang="en-US" dirty="0" err="1" smtClean="0"/>
              <a:t>renta</a:t>
            </a:r>
            <a:r>
              <a:rPr lang="en-US" dirty="0" smtClean="0"/>
              <a:t> y </a:t>
            </a:r>
            <a:r>
              <a:rPr lang="en-US" dirty="0" err="1" smtClean="0"/>
              <a:t>precios</a:t>
            </a:r>
            <a:r>
              <a:rPr lang="en-US" dirty="0" smtClean="0"/>
              <a:t>, </a:t>
            </a:r>
            <a:r>
              <a:rPr lang="en-US" dirty="0" err="1" smtClean="0"/>
              <a:t>pero</a:t>
            </a:r>
            <a:r>
              <a:rPr lang="en-US" dirty="0" smtClean="0"/>
              <a:t> lo que no </a:t>
            </a:r>
            <a:r>
              <a:rPr lang="en-US" dirty="0" err="1" smtClean="0"/>
              <a:t>sabemos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cómo</a:t>
            </a:r>
            <a:r>
              <a:rPr lang="en-US" dirty="0" smtClean="0"/>
              <a:t> ha </a:t>
            </a:r>
            <a:r>
              <a:rPr lang="en-US" dirty="0" err="1" smtClean="0"/>
              <a:t>acabado</a:t>
            </a:r>
            <a:r>
              <a:rPr lang="en-US" dirty="0" smtClean="0"/>
              <a:t> ese </a:t>
            </a:r>
            <a:r>
              <a:rPr lang="en-US" dirty="0" err="1" smtClean="0"/>
              <a:t>país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ese </a:t>
            </a:r>
            <a:r>
              <a:rPr lang="en-US" dirty="0" err="1" smtClean="0"/>
              <a:t>nivel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Hoy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formular</a:t>
            </a:r>
            <a:r>
              <a:rPr lang="en-US" dirty="0" smtClean="0"/>
              <a:t> un </a:t>
            </a:r>
            <a:r>
              <a:rPr lang="en-US" dirty="0" err="1" smtClean="0"/>
              <a:t>podelo</a:t>
            </a:r>
            <a:r>
              <a:rPr lang="en-US" dirty="0" smtClean="0"/>
              <a:t> </a:t>
            </a:r>
            <a:r>
              <a:rPr lang="en-US" dirty="0" err="1" smtClean="0"/>
              <a:t>teórico</a:t>
            </a:r>
            <a:r>
              <a:rPr lang="en-US" dirty="0" smtClean="0"/>
              <a:t> para </a:t>
            </a:r>
            <a:r>
              <a:rPr lang="en-US" dirty="0" err="1" smtClean="0"/>
              <a:t>aprender</a:t>
            </a:r>
            <a:r>
              <a:rPr lang="en-US" dirty="0" smtClean="0"/>
              <a:t> </a:t>
            </a:r>
            <a:r>
              <a:rPr lang="en-US" dirty="0" err="1" smtClean="0"/>
              <a:t>cómo</a:t>
            </a:r>
            <a:r>
              <a:rPr lang="en-US" dirty="0" smtClean="0"/>
              <a:t> se </a:t>
            </a:r>
            <a:r>
              <a:rPr lang="en-US" dirty="0" err="1" smtClean="0"/>
              <a:t>determina</a:t>
            </a:r>
            <a:r>
              <a:rPr lang="en-US" dirty="0" smtClean="0"/>
              <a:t> el </a:t>
            </a:r>
            <a:r>
              <a:rPr lang="en-US" dirty="0" err="1" smtClean="0"/>
              <a:t>nivel</a:t>
            </a:r>
            <a:r>
              <a:rPr lang="en-US" dirty="0" smtClean="0"/>
              <a:t> de </a:t>
            </a:r>
            <a:r>
              <a:rPr lang="en-US" dirty="0" err="1" smtClean="0"/>
              <a:t>renta</a:t>
            </a:r>
            <a:r>
              <a:rPr lang="en-US" dirty="0" smtClean="0"/>
              <a:t> de </a:t>
            </a:r>
            <a:r>
              <a:rPr lang="en-US" dirty="0" err="1" smtClean="0"/>
              <a:t>equilibrio</a:t>
            </a:r>
            <a:r>
              <a:rPr lang="en-US" dirty="0" smtClean="0"/>
              <a:t> y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podemos</a:t>
            </a:r>
            <a:r>
              <a:rPr lang="en-US" dirty="0" smtClean="0"/>
              <a:t> </a:t>
            </a:r>
            <a:r>
              <a:rPr lang="en-US" dirty="0" err="1" smtClean="0"/>
              <a:t>hacer</a:t>
            </a:r>
            <a:r>
              <a:rPr lang="en-US" dirty="0" smtClean="0"/>
              <a:t> para </a:t>
            </a:r>
            <a:r>
              <a:rPr lang="en-US" dirty="0" err="1" smtClean="0"/>
              <a:t>modificarlo</a:t>
            </a:r>
            <a:r>
              <a:rPr lang="en-US" dirty="0" smtClean="0"/>
              <a:t> a </a:t>
            </a:r>
            <a:r>
              <a:rPr lang="en-US" dirty="0" err="1" smtClean="0"/>
              <a:t>corto</a:t>
            </a:r>
            <a:r>
              <a:rPr lang="en-US" dirty="0" smtClean="0"/>
              <a:t> </a:t>
            </a:r>
            <a:r>
              <a:rPr lang="en-US" dirty="0" err="1" smtClean="0"/>
              <a:t>plazo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95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Ejemplo</a:t>
            </a:r>
            <a:r>
              <a:rPr lang="en-US" dirty="0" smtClean="0"/>
              <a:t> </a:t>
            </a:r>
            <a:r>
              <a:rPr lang="en-US" dirty="0" err="1" smtClean="0"/>
              <a:t>numérico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400" i="1" dirty="0" smtClean="0"/>
                  <a:t>∆G=1000                    ∆Y=1000                   ∆C=1000*PMC</a:t>
                </a:r>
                <a:endParaRPr lang="en-US" sz="2400" i="1" dirty="0"/>
              </a:p>
              <a:p>
                <a:pPr marL="0" indent="0">
                  <a:buNone/>
                </a:pPr>
                <a:r>
                  <a:rPr lang="en-US" dirty="0" smtClean="0"/>
                  <a:t>                         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   </a:t>
                </a:r>
                <a:r>
                  <a:rPr lang="en-US" sz="2400" dirty="0" smtClean="0"/>
                  <a:t>∆Y=1000*</a:t>
                </a:r>
                <a:r>
                  <a:rPr lang="en-US" sz="2400" i="1" dirty="0" smtClean="0"/>
                  <a:t>PMC</a:t>
                </a:r>
                <a:r>
                  <a:rPr lang="en-US" sz="2400" dirty="0" smtClean="0"/>
                  <a:t>                 ∆Y=1000*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ES" sz="2400" b="0" i="1" smtClean="0">
                            <a:latin typeface="Cambria Math"/>
                          </a:rPr>
                          <m:t>𝑃𝑀𝐶</m:t>
                        </m:r>
                      </m:e>
                      <m:sup>
                        <m:r>
                          <a:rPr lang="es-ES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i="1" dirty="0" smtClean="0">
                    <a:latin typeface="Cambria Math"/>
                  </a:rPr>
                  <a:t>                                         ∆Y=1000</a:t>
                </a:r>
                <a:r>
                  <a:rPr lang="en-US" sz="2400" i="1" dirty="0">
                    <a:latin typeface="Cambria Math"/>
                  </a:rPr>
                  <a:t>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s-ES" sz="2400" b="0" i="1" smtClean="0">
                            <a:latin typeface="Cambria Math"/>
                          </a:rPr>
                          <m:t>𝑃𝑀</m:t>
                        </m:r>
                        <m:r>
                          <a:rPr lang="es-ES" sz="2400" i="1">
                            <a:latin typeface="Cambria Math"/>
                          </a:rPr>
                          <m:t>𝐶</m:t>
                        </m:r>
                      </m:e>
                      <m:sup>
                        <m:r>
                          <a:rPr lang="es-ES" sz="24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i="1" dirty="0">
                    <a:latin typeface="Cambria Math"/>
                  </a:rPr>
                  <a:t>             ∆Y=1000*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s-ES" sz="2400" b="0" i="1" smtClean="0">
                            <a:latin typeface="Cambria Math"/>
                          </a:rPr>
                          <m:t>𝑃𝑀</m:t>
                        </m:r>
                        <m:r>
                          <a:rPr lang="es-ES" sz="2400" i="1">
                            <a:latin typeface="Cambria Math"/>
                          </a:rPr>
                          <m:t>𝐶</m:t>
                        </m:r>
                      </m:e>
                      <m:sup>
                        <m:r>
                          <a:rPr lang="es-ES" sz="24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en-US" sz="2400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n-US" sz="2400" i="1" dirty="0">
                  <a:latin typeface="Cambria Math"/>
                </a:endParaRPr>
              </a:p>
              <a:p>
                <a:pPr marL="0" indent="0">
                  <a:buNone/>
                </a:pPr>
                <a:endParaRPr lang="en-US" sz="240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smtClean="0">
                          <a:latin typeface="Cambria Math"/>
                          <a:ea typeface="Cambria Math"/>
                        </a:rPr>
                        <m:t>⋮</m:t>
                      </m:r>
                    </m:oMath>
                  </m:oMathPara>
                </a14:m>
                <a:endParaRPr lang="en-US" sz="4400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4 Conector recto de flecha"/>
          <p:cNvCxnSpPr/>
          <p:nvPr/>
        </p:nvCxnSpPr>
        <p:spPr>
          <a:xfrm>
            <a:off x="2195736" y="1916832"/>
            <a:ext cx="1368152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>
            <a:off x="5004048" y="1916832"/>
            <a:ext cx="1368152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flipH="1">
            <a:off x="4355976" y="2060848"/>
            <a:ext cx="2088232" cy="5040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5292080" y="2852936"/>
            <a:ext cx="936104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 flipH="1">
            <a:off x="4644008" y="3140968"/>
            <a:ext cx="2088232" cy="5040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flipH="1">
            <a:off x="4716016" y="4149080"/>
            <a:ext cx="2088232" cy="5040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5257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Ejemplo</a:t>
            </a:r>
            <a:r>
              <a:rPr lang="en-US" dirty="0" smtClean="0"/>
              <a:t> </a:t>
            </a:r>
            <a:r>
              <a:rPr lang="en-US" dirty="0" err="1" smtClean="0"/>
              <a:t>numérico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400" i="1" dirty="0" smtClean="0"/>
                  <a:t>∆G=1000                    ∆Y=1000                   ∆C=1000*PMC</a:t>
                </a:r>
                <a:endParaRPr lang="en-US" sz="2400" i="1" dirty="0"/>
              </a:p>
              <a:p>
                <a:pPr marL="0" indent="0">
                  <a:buNone/>
                </a:pPr>
                <a:r>
                  <a:rPr lang="en-US" dirty="0" smtClean="0"/>
                  <a:t>                         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   </a:t>
                </a:r>
                <a:r>
                  <a:rPr lang="en-US" sz="2400" dirty="0" smtClean="0"/>
                  <a:t>∆Y=1000*P</a:t>
                </a:r>
                <a:r>
                  <a:rPr lang="en-US" sz="2400" i="1" dirty="0" smtClean="0"/>
                  <a:t>MC</a:t>
                </a:r>
                <a:r>
                  <a:rPr lang="en-US" sz="2400" dirty="0" smtClean="0"/>
                  <a:t>                 ∆Y=1000*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ES" sz="2400" b="0" i="1" smtClean="0">
                            <a:latin typeface="Cambria Math"/>
                          </a:rPr>
                          <m:t>𝑃𝑀𝐶</m:t>
                        </m:r>
                      </m:e>
                      <m:sup>
                        <m:r>
                          <a:rPr lang="es-ES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i="1" dirty="0" smtClean="0">
                    <a:latin typeface="Cambria Math"/>
                  </a:rPr>
                  <a:t>                                         ∆Y=1000</a:t>
                </a:r>
                <a:r>
                  <a:rPr lang="en-US" sz="2400" i="1" dirty="0">
                    <a:latin typeface="Cambria Math"/>
                  </a:rPr>
                  <a:t>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s-ES" sz="2400" b="0" i="1" smtClean="0">
                            <a:latin typeface="Cambria Math"/>
                          </a:rPr>
                          <m:t>𝑃</m:t>
                        </m:r>
                        <m:r>
                          <a:rPr lang="es-ES" sz="2400" i="1">
                            <a:latin typeface="Cambria Math"/>
                          </a:rPr>
                          <m:t>𝑀𝐶</m:t>
                        </m:r>
                      </m:e>
                      <m:sup>
                        <m:r>
                          <a:rPr lang="es-ES" sz="24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i="1" dirty="0">
                    <a:latin typeface="Cambria Math"/>
                  </a:rPr>
                  <a:t>             ∆Y=1000*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s-ES" sz="2400" b="0" i="1" smtClean="0">
                            <a:latin typeface="Cambria Math"/>
                          </a:rPr>
                          <m:t>𝑃𝑀</m:t>
                        </m:r>
                        <m:r>
                          <a:rPr lang="es-ES" sz="2400" i="1">
                            <a:latin typeface="Cambria Math"/>
                          </a:rPr>
                          <m:t>𝐶</m:t>
                        </m:r>
                      </m:e>
                      <m:sup>
                        <m:r>
                          <a:rPr lang="es-ES" sz="24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en-US" sz="2400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n-US" sz="2400" i="1" dirty="0">
                  <a:latin typeface="Cambria Math"/>
                </a:endParaRPr>
              </a:p>
              <a:p>
                <a:pPr marL="0" indent="0">
                  <a:buNone/>
                </a:pPr>
                <a:endParaRPr lang="en-US" sz="240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smtClean="0">
                          <a:latin typeface="Cambria Math"/>
                          <a:ea typeface="Cambria Math"/>
                        </a:rPr>
                        <m:t>⋮</m:t>
                      </m:r>
                    </m:oMath>
                  </m:oMathPara>
                </a14:m>
                <a:endParaRPr lang="en-US" sz="4400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sz="2400" i="1" dirty="0" err="1" smtClean="0">
                    <a:latin typeface="Cambria Math"/>
                  </a:rPr>
                  <a:t>Aumento</a:t>
                </a:r>
                <a:r>
                  <a:rPr lang="en-US" sz="2400" i="1" dirty="0" smtClean="0">
                    <a:latin typeface="Cambria Math"/>
                  </a:rPr>
                  <a:t> final  </a:t>
                </a:r>
                <a:r>
                  <a:rPr lang="en-US" sz="2400" i="1" dirty="0" err="1" smtClean="0">
                    <a:latin typeface="Cambria Math"/>
                  </a:rPr>
                  <a:t>en</a:t>
                </a:r>
                <a:r>
                  <a:rPr lang="en-US" sz="2400" i="1" dirty="0" smtClean="0">
                    <a:latin typeface="Cambria Math"/>
                  </a:rPr>
                  <a:t> Y:                        </a:t>
                </a:r>
                <a:r>
                  <a:rPr lang="en-US" sz="2400" b="1" i="1" dirty="0" smtClean="0">
                    <a:latin typeface="Cambria Math"/>
                  </a:rPr>
                  <a:t>??</a:t>
                </a:r>
                <a:endParaRPr lang="en-US" sz="2400" b="1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 b="-2307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4 Conector recto de flecha"/>
          <p:cNvCxnSpPr/>
          <p:nvPr/>
        </p:nvCxnSpPr>
        <p:spPr>
          <a:xfrm>
            <a:off x="2195736" y="1916832"/>
            <a:ext cx="1368152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>
            <a:off x="5004048" y="1916832"/>
            <a:ext cx="1368152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flipH="1">
            <a:off x="4355976" y="2060848"/>
            <a:ext cx="2088232" cy="5040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5292080" y="2852936"/>
            <a:ext cx="936104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 flipH="1">
            <a:off x="4644008" y="3140968"/>
            <a:ext cx="2088232" cy="5040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flipH="1">
            <a:off x="4716016" y="4149080"/>
            <a:ext cx="2088232" cy="5040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4067944" y="5445224"/>
            <a:ext cx="16201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3068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Aumento</a:t>
            </a:r>
            <a:r>
              <a:rPr lang="en-US" dirty="0" smtClean="0"/>
              <a:t> final </a:t>
            </a:r>
            <a:r>
              <a:rPr lang="en-US" dirty="0" err="1" smtClean="0"/>
              <a:t>en</a:t>
            </a:r>
            <a:r>
              <a:rPr lang="en-US" dirty="0" smtClean="0"/>
              <a:t> 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400" i="1" dirty="0" smtClean="0">
                    <a:latin typeface="Cambria Math"/>
                  </a:rPr>
                  <a:t>∆Y=1000+1000*PMC+1000</a:t>
                </a:r>
                <a:r>
                  <a:rPr lang="en-US" sz="2400" i="1" dirty="0">
                    <a:latin typeface="Cambria Math"/>
                  </a:rPr>
                  <a:t>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s-ES" sz="2400" b="0" i="1" smtClean="0">
                            <a:latin typeface="Cambria Math"/>
                          </a:rPr>
                          <m:t>𝑃</m:t>
                        </m:r>
                        <m:r>
                          <a:rPr lang="es-ES" sz="2400" i="1">
                            <a:latin typeface="Cambria Math"/>
                          </a:rPr>
                          <m:t>𝑀𝐶</m:t>
                        </m:r>
                      </m:e>
                      <m:sup>
                        <m:r>
                          <a:rPr lang="es-ES" sz="24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i="1" dirty="0" smtClean="0">
                    <a:latin typeface="Cambria Math"/>
                  </a:rPr>
                  <a:t>+</a:t>
                </a:r>
                <a:r>
                  <a:rPr lang="en-US" sz="2400" i="1" dirty="0">
                    <a:latin typeface="Cambria Math"/>
                  </a:rPr>
                  <a:t>1000*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s-ES" sz="2400" i="1">
                            <a:latin typeface="Cambria Math"/>
                          </a:rPr>
                          <m:t>𝑃</m:t>
                        </m:r>
                        <m:r>
                          <a:rPr lang="es-ES" sz="2400" b="0" i="1" smtClean="0">
                            <a:latin typeface="Cambria Math"/>
                          </a:rPr>
                          <m:t>𝑀</m:t>
                        </m:r>
                        <m:r>
                          <a:rPr lang="es-ES" sz="2400" i="1">
                            <a:latin typeface="Cambria Math"/>
                          </a:rPr>
                          <m:t>𝐶</m:t>
                        </m:r>
                      </m:e>
                      <m:sup>
                        <m:r>
                          <a:rPr lang="es-ES" sz="24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s-ES" sz="2400" b="0" i="1" smtClean="0">
                        <a:latin typeface="Cambria Math"/>
                      </a:rPr>
                      <m:t>+…</m:t>
                    </m:r>
                  </m:oMath>
                </a14:m>
                <a:endParaRPr lang="es-ES" sz="2400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n-US" sz="2400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sz="2400" b="1" dirty="0" err="1" smtClean="0"/>
                  <a:t>Esta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es</a:t>
                </a:r>
                <a:r>
                  <a:rPr lang="en-US" sz="2400" b="1" dirty="0" smtClean="0"/>
                  <a:t> la </a:t>
                </a:r>
                <a:r>
                  <a:rPr lang="en-US" sz="2400" b="1" dirty="0" err="1" smtClean="0"/>
                  <a:t>suma</a:t>
                </a:r>
                <a:r>
                  <a:rPr lang="en-US" sz="2400" b="1" dirty="0" smtClean="0"/>
                  <a:t> de </a:t>
                </a:r>
                <a:r>
                  <a:rPr lang="en-US" sz="2400" b="1" dirty="0" err="1" smtClean="0"/>
                  <a:t>los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infinitos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términos</a:t>
                </a:r>
                <a:r>
                  <a:rPr lang="en-US" sz="2400" b="1" dirty="0" smtClean="0"/>
                  <a:t> de </a:t>
                </a:r>
                <a:r>
                  <a:rPr lang="en-US" sz="2400" b="1" dirty="0" err="1" smtClean="0"/>
                  <a:t>una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progresión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geométrica</a:t>
                </a:r>
                <a:r>
                  <a:rPr lang="en-US" sz="2400" b="1" dirty="0" smtClean="0"/>
                  <a:t>!</a:t>
                </a:r>
              </a:p>
              <a:p>
                <a:pPr marL="0" indent="0">
                  <a:buNone/>
                </a:pPr>
                <a:endParaRPr lang="en-US" sz="2400" b="1" dirty="0"/>
              </a:p>
              <a:p>
                <a:pPr marL="0" indent="0">
                  <a:buNone/>
                </a:pPr>
                <a:r>
                  <a:rPr lang="en-US" sz="2400" b="1" dirty="0" err="1" smtClean="0"/>
                  <a:t>Luego</a:t>
                </a:r>
                <a:r>
                  <a:rPr lang="en-US" sz="2400" b="1" dirty="0" smtClean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s-ES" sz="2400" b="1" i="1" smtClean="0">
                          <a:latin typeface="Cambria Math"/>
                          <a:ea typeface="Cambria Math"/>
                        </a:rPr>
                        <m:t>𝒀</m:t>
                      </m:r>
                      <m:r>
                        <a:rPr lang="es-ES" sz="2400" b="1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ES" sz="24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sz="24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s-ES" sz="24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es-ES" sz="2400" b="1" i="1" smtClean="0"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r>
                            <a:rPr lang="es-ES" sz="24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  <m:r>
                            <a:rPr lang="es-ES" sz="2400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s-ES" sz="2400" b="1" i="1" smtClean="0">
                              <a:latin typeface="Cambria Math"/>
                              <a:ea typeface="Cambria Math"/>
                            </a:rPr>
                            <m:t>𝒓𝒂𝒛</m:t>
                          </m:r>
                          <m:r>
                            <a:rPr lang="es-ES" sz="2400" b="1" i="1" smtClean="0">
                              <a:latin typeface="Cambria Math"/>
                              <a:ea typeface="Cambria Math"/>
                            </a:rPr>
                            <m:t>ó</m:t>
                          </m:r>
                          <m:r>
                            <a:rPr lang="es-ES" sz="2400" b="1" i="1" smtClean="0">
                              <a:latin typeface="Cambria Math"/>
                              <a:ea typeface="Cambria Math"/>
                            </a:rPr>
                            <m:t>𝒏</m:t>
                          </m:r>
                        </m:den>
                      </m:f>
                      <m:r>
                        <a:rPr lang="es-ES" sz="2400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ES" sz="24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ES" sz="2400" b="1" i="1" smtClean="0">
                              <a:latin typeface="Cambria Math"/>
                              <a:ea typeface="Cambria Math"/>
                            </a:rPr>
                            <m:t>𝟏𝟎𝟎𝟎</m:t>
                          </m:r>
                        </m:num>
                        <m:den>
                          <m:r>
                            <a:rPr lang="es-ES" sz="24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  <m:r>
                            <a:rPr lang="es-ES" sz="2400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s-ES" sz="2400" b="1" i="1" smtClean="0">
                              <a:latin typeface="Cambria Math"/>
                              <a:ea typeface="Cambria Math"/>
                            </a:rPr>
                            <m:t>𝑷𝑴𝑪</m:t>
                          </m:r>
                        </m:den>
                      </m:f>
                      <m:r>
                        <a:rPr lang="es-ES" sz="2400" b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ES" sz="2400" b="1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ES" sz="2400" b="1" i="1">
                              <a:latin typeface="Cambria Math"/>
                              <a:ea typeface="Cambria Math"/>
                            </a:rPr>
                            <m:t>𝟏𝟎𝟎𝟎</m:t>
                          </m:r>
                        </m:num>
                        <m:den>
                          <m:r>
                            <a:rPr lang="es-ES" sz="2400" b="1" i="1">
                              <a:latin typeface="Cambria Math"/>
                              <a:ea typeface="Cambria Math"/>
                            </a:rPr>
                            <m:t>𝟏</m:t>
                          </m:r>
                          <m:r>
                            <a:rPr lang="es-ES" sz="2400" b="1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s-ES" sz="2400" b="1" i="1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es-ES" sz="24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s-ES" sz="2400" b="1" i="1" smtClean="0">
                              <a:latin typeface="Cambria Math"/>
                              <a:ea typeface="Cambria Math"/>
                            </a:rPr>
                            <m:t>𝟖</m:t>
                          </m:r>
                        </m:den>
                      </m:f>
                      <m:r>
                        <a:rPr lang="es-ES" sz="24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s-ES" sz="2400" b="1" i="1" smtClean="0">
                          <a:latin typeface="Cambria Math"/>
                          <a:ea typeface="Cambria Math"/>
                        </a:rPr>
                        <m:t>𝟏𝟎𝟎𝟎</m:t>
                      </m:r>
                      <m:r>
                        <a:rPr lang="es-ES" sz="2400" b="1" i="1" smtClean="0">
                          <a:latin typeface="Cambria Math"/>
                          <a:ea typeface="Cambria Math"/>
                        </a:rPr>
                        <m:t>∗</m:t>
                      </m:r>
                      <m:r>
                        <a:rPr lang="es-ES" sz="2400" b="1" i="1" smtClean="0">
                          <a:latin typeface="Cambria Math"/>
                          <a:ea typeface="Cambria Math"/>
                        </a:rPr>
                        <m:t>𝟓</m:t>
                      </m:r>
                      <m:r>
                        <a:rPr lang="es-ES" sz="24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s-ES" sz="2400" b="1" i="1" smtClean="0">
                          <a:latin typeface="Cambria Math"/>
                          <a:ea typeface="Cambria Math"/>
                        </a:rPr>
                        <m:t>𝟓𝟎𝟎𝟎</m:t>
                      </m:r>
                    </m:oMath>
                  </m:oMathPara>
                </a14:m>
                <a:endParaRPr lang="en-US" sz="2400" b="1" dirty="0" smtClean="0"/>
              </a:p>
              <a:p>
                <a:pPr marL="0" indent="0">
                  <a:buNone/>
                </a:pPr>
                <a:endParaRPr lang="en-US" sz="2400" b="1" dirty="0"/>
              </a:p>
              <a:p>
                <a:pPr marL="0" indent="0">
                  <a:buNone/>
                </a:pPr>
                <a:endParaRPr lang="en-US" sz="2400" b="1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4 Conector recto de flecha"/>
          <p:cNvCxnSpPr/>
          <p:nvPr/>
        </p:nvCxnSpPr>
        <p:spPr>
          <a:xfrm flipH="1">
            <a:off x="7956376" y="4869160"/>
            <a:ext cx="36004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6444208" y="551723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G </a:t>
            </a:r>
            <a:r>
              <a:rPr lang="en-US" b="1" dirty="0" err="1" smtClean="0"/>
              <a:t>multiplicador</a:t>
            </a:r>
            <a:r>
              <a:rPr lang="en-US" b="1" dirty="0" smtClean="0"/>
              <a:t>=K</a:t>
            </a:r>
            <a:r>
              <a:rPr lang="en-US" sz="1400" b="1" dirty="0" smtClean="0"/>
              <a:t>G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2457604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Impuestos</a:t>
            </a:r>
            <a:r>
              <a:rPr lang="en-US" dirty="0" smtClean="0"/>
              <a:t> y </a:t>
            </a:r>
            <a:r>
              <a:rPr lang="en-US" dirty="0" err="1" smtClean="0"/>
              <a:t>transferencias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 </a:t>
            </a:r>
            <a:r>
              <a:rPr lang="en-US" dirty="0" err="1" smtClean="0"/>
              <a:t>seguimos</a:t>
            </a:r>
            <a:r>
              <a:rPr lang="en-US" dirty="0" smtClean="0"/>
              <a:t> un </a:t>
            </a:r>
            <a:r>
              <a:rPr lang="en-US" dirty="0" err="1" smtClean="0"/>
              <a:t>razonamiento</a:t>
            </a:r>
            <a:r>
              <a:rPr lang="en-US" dirty="0" smtClean="0"/>
              <a:t> similar </a:t>
            </a:r>
            <a:r>
              <a:rPr lang="en-US" dirty="0" err="1" smtClean="0"/>
              <a:t>encontramos</a:t>
            </a:r>
            <a:r>
              <a:rPr lang="en-US" dirty="0" smtClean="0"/>
              <a:t> que K</a:t>
            </a:r>
            <a:r>
              <a:rPr lang="en-US" sz="1800" dirty="0" smtClean="0"/>
              <a:t>T</a:t>
            </a:r>
            <a:r>
              <a:rPr lang="en-US" dirty="0" smtClean="0"/>
              <a:t>=-4 </a:t>
            </a:r>
            <a:r>
              <a:rPr lang="en-US" dirty="0"/>
              <a:t>and </a:t>
            </a:r>
            <a:r>
              <a:rPr lang="en-US" dirty="0" smtClean="0"/>
              <a:t>K</a:t>
            </a:r>
            <a:r>
              <a:rPr lang="en-US" sz="1800" dirty="0" smtClean="0"/>
              <a:t>TR</a:t>
            </a:r>
            <a:r>
              <a:rPr lang="en-US" dirty="0" smtClean="0"/>
              <a:t>=4</a:t>
            </a:r>
            <a:endParaRPr lang="en-US" dirty="0"/>
          </a:p>
          <a:p>
            <a:endParaRPr lang="en-US" sz="1800" dirty="0"/>
          </a:p>
          <a:p>
            <a:r>
              <a:rPr lang="en-US" dirty="0" err="1" smtClean="0"/>
              <a:t>Hazlo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casa!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9847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Resumen</a:t>
            </a:r>
            <a:r>
              <a:rPr lang="en-US" dirty="0" smtClean="0"/>
              <a:t> de </a:t>
            </a:r>
            <a:r>
              <a:rPr lang="en-US" dirty="0" err="1" smtClean="0"/>
              <a:t>políticas</a:t>
            </a:r>
            <a:r>
              <a:rPr lang="en-US" dirty="0" smtClean="0"/>
              <a:t> </a:t>
            </a:r>
            <a:r>
              <a:rPr lang="en-US" dirty="0" err="1" smtClean="0"/>
              <a:t>fiscales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Expansiva</a:t>
            </a:r>
            <a:r>
              <a:rPr lang="en-US" dirty="0" smtClean="0"/>
              <a:t>: G</a:t>
            </a:r>
            <a:r>
              <a:rPr lang="en-US" dirty="0" smtClean="0">
                <a:latin typeface="Calibri"/>
              </a:rPr>
              <a:t>↑, T↓, </a:t>
            </a:r>
            <a:r>
              <a:rPr lang="en-US" dirty="0" err="1" smtClean="0">
                <a:latin typeface="Calibri"/>
              </a:rPr>
              <a:t>Tr</a:t>
            </a:r>
            <a:r>
              <a:rPr lang="en-US" dirty="0" smtClean="0">
                <a:latin typeface="Calibri"/>
              </a:rPr>
              <a:t>↑</a:t>
            </a:r>
          </a:p>
          <a:p>
            <a:endParaRPr lang="en-US" dirty="0">
              <a:latin typeface="Calibri"/>
            </a:endParaRPr>
          </a:p>
          <a:p>
            <a:r>
              <a:rPr lang="en-US" dirty="0" err="1" smtClean="0">
                <a:latin typeface="Calibri"/>
              </a:rPr>
              <a:t>Contractiva</a:t>
            </a:r>
            <a:r>
              <a:rPr lang="en-US" dirty="0" smtClean="0">
                <a:latin typeface="Calibri"/>
              </a:rPr>
              <a:t> o </a:t>
            </a:r>
            <a:r>
              <a:rPr lang="en-US" dirty="0" err="1" smtClean="0">
                <a:latin typeface="Calibri"/>
              </a:rPr>
              <a:t>restrictiva</a:t>
            </a:r>
            <a:r>
              <a:rPr lang="en-US" dirty="0" smtClean="0">
                <a:latin typeface="Calibri"/>
              </a:rPr>
              <a:t>: G</a:t>
            </a:r>
            <a:r>
              <a:rPr lang="en-US" dirty="0">
                <a:latin typeface="Calibri"/>
              </a:rPr>
              <a:t> </a:t>
            </a:r>
            <a:r>
              <a:rPr lang="en-US" dirty="0" smtClean="0">
                <a:latin typeface="Calibri"/>
              </a:rPr>
              <a:t>↓, T↑, </a:t>
            </a:r>
            <a:r>
              <a:rPr lang="en-US" dirty="0" err="1" smtClean="0">
                <a:latin typeface="Calibri"/>
              </a:rPr>
              <a:t>Tr</a:t>
            </a:r>
            <a:r>
              <a:rPr lang="en-US" dirty="0" smtClean="0">
                <a:latin typeface="Calibri"/>
              </a:rPr>
              <a:t>↓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51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Modelo</a:t>
            </a:r>
            <a:r>
              <a:rPr lang="en-US" sz="3200" dirty="0" smtClean="0"/>
              <a:t> </a:t>
            </a:r>
            <a:r>
              <a:rPr lang="en-US" sz="3200" dirty="0" err="1" smtClean="0"/>
              <a:t>macroeconómico</a:t>
            </a:r>
            <a:r>
              <a:rPr lang="en-US" sz="3200" dirty="0" smtClean="0"/>
              <a:t> de </a:t>
            </a:r>
            <a:r>
              <a:rPr lang="en-US" sz="3200" dirty="0" err="1" smtClean="0"/>
              <a:t>determinación</a:t>
            </a:r>
            <a:r>
              <a:rPr lang="en-US" sz="3200" dirty="0" smtClean="0"/>
              <a:t> de la </a:t>
            </a:r>
            <a:r>
              <a:rPr lang="en-US" sz="3200" dirty="0" err="1" smtClean="0"/>
              <a:t>renta</a:t>
            </a:r>
            <a:endParaRPr lang="en-U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contruir</a:t>
            </a:r>
            <a:r>
              <a:rPr lang="en-US" dirty="0" smtClean="0"/>
              <a:t> un </a:t>
            </a:r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sencillo</a:t>
            </a:r>
            <a:r>
              <a:rPr lang="en-US" dirty="0" smtClean="0"/>
              <a:t> que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permita</a:t>
            </a:r>
            <a:r>
              <a:rPr lang="en-US" dirty="0" smtClean="0"/>
              <a:t> </a:t>
            </a:r>
            <a:r>
              <a:rPr lang="en-US" dirty="0" err="1" smtClean="0"/>
              <a:t>estudiar</a:t>
            </a:r>
            <a:r>
              <a:rPr lang="en-US" dirty="0" smtClean="0"/>
              <a:t> la </a:t>
            </a:r>
            <a:r>
              <a:rPr lang="en-US" dirty="0" err="1" smtClean="0"/>
              <a:t>renta</a:t>
            </a:r>
            <a:r>
              <a:rPr lang="en-US" dirty="0" smtClean="0"/>
              <a:t> de </a:t>
            </a:r>
            <a:r>
              <a:rPr lang="en-US" dirty="0" err="1" smtClean="0"/>
              <a:t>equilibrio</a:t>
            </a:r>
            <a:r>
              <a:rPr lang="en-US" dirty="0" smtClean="0"/>
              <a:t> de un </a:t>
            </a:r>
            <a:r>
              <a:rPr lang="en-US" dirty="0" err="1" smtClean="0"/>
              <a:t>país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nuestro</a:t>
            </a:r>
            <a:r>
              <a:rPr lang="en-US" dirty="0" smtClean="0"/>
              <a:t> </a:t>
            </a:r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necesitamos</a:t>
            </a:r>
            <a:r>
              <a:rPr lang="en-US" dirty="0" smtClean="0"/>
              <a:t> </a:t>
            </a:r>
            <a:r>
              <a:rPr lang="en-US" dirty="0" err="1" smtClean="0"/>
              <a:t>tres</a:t>
            </a:r>
            <a:r>
              <a:rPr lang="en-US" dirty="0" smtClean="0"/>
              <a:t> </a:t>
            </a:r>
            <a:r>
              <a:rPr lang="en-US" dirty="0" err="1" smtClean="0"/>
              <a:t>cosas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Condición</a:t>
            </a:r>
            <a:r>
              <a:rPr lang="en-US" dirty="0" smtClean="0"/>
              <a:t> de </a:t>
            </a:r>
            <a:r>
              <a:rPr lang="en-US" dirty="0" err="1" smtClean="0"/>
              <a:t>equilbrio</a:t>
            </a:r>
            <a:r>
              <a:rPr lang="en-US" dirty="0" smtClean="0"/>
              <a:t>: ¿</a:t>
            </a:r>
            <a:r>
              <a:rPr lang="en-US" dirty="0" err="1" smtClean="0"/>
              <a:t>Cuando</a:t>
            </a:r>
            <a:r>
              <a:rPr lang="en-US" dirty="0" smtClean="0"/>
              <a:t> </a:t>
            </a:r>
            <a:r>
              <a:rPr lang="en-US" dirty="0" err="1" smtClean="0"/>
              <a:t>decimos</a:t>
            </a:r>
            <a:r>
              <a:rPr lang="en-US" dirty="0" smtClean="0"/>
              <a:t> que un </a:t>
            </a:r>
            <a:r>
              <a:rPr lang="en-US" dirty="0" err="1" smtClean="0"/>
              <a:t>país</a:t>
            </a:r>
            <a:r>
              <a:rPr lang="en-US" dirty="0" smtClean="0"/>
              <a:t> ha </a:t>
            </a:r>
            <a:r>
              <a:rPr lang="en-US" dirty="0" err="1" smtClean="0"/>
              <a:t>alcanzado</a:t>
            </a:r>
            <a:r>
              <a:rPr lang="en-US" dirty="0" smtClean="0"/>
              <a:t> la </a:t>
            </a:r>
            <a:r>
              <a:rPr lang="en-US" dirty="0" err="1" smtClean="0"/>
              <a:t>renta</a:t>
            </a:r>
            <a:r>
              <a:rPr lang="en-US" dirty="0" smtClean="0"/>
              <a:t> de </a:t>
            </a:r>
            <a:r>
              <a:rPr lang="en-US" dirty="0" err="1" smtClean="0"/>
              <a:t>equilbrio</a:t>
            </a:r>
            <a:r>
              <a:rPr lang="en-US" dirty="0" smtClean="0"/>
              <a:t>? </a:t>
            </a:r>
          </a:p>
          <a:p>
            <a:pPr lvl="1"/>
            <a:r>
              <a:rPr lang="en-US" dirty="0" err="1" smtClean="0"/>
              <a:t>Ecuaciones</a:t>
            </a:r>
            <a:r>
              <a:rPr lang="en-US" dirty="0" smtClean="0"/>
              <a:t> de </a:t>
            </a:r>
            <a:r>
              <a:rPr lang="en-US" dirty="0" err="1" smtClean="0"/>
              <a:t>comportamiento</a:t>
            </a:r>
            <a:r>
              <a:rPr lang="en-US" dirty="0" smtClean="0"/>
              <a:t>: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modelar</a:t>
            </a:r>
            <a:r>
              <a:rPr lang="en-US" dirty="0" smtClean="0"/>
              <a:t> el </a:t>
            </a:r>
            <a:r>
              <a:rPr lang="en-US" dirty="0" err="1" smtClean="0"/>
              <a:t>comportamiento</a:t>
            </a:r>
            <a:r>
              <a:rPr lang="en-US" dirty="0" smtClean="0"/>
              <a:t> de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agentes</a:t>
            </a:r>
            <a:r>
              <a:rPr lang="en-US" dirty="0" smtClean="0"/>
              <a:t> </a:t>
            </a:r>
            <a:r>
              <a:rPr lang="en-US" dirty="0" err="1" smtClean="0"/>
              <a:t>económicos</a:t>
            </a:r>
            <a:r>
              <a:rPr lang="en-US" dirty="0" smtClean="0"/>
              <a:t> de forma simple. </a:t>
            </a:r>
          </a:p>
          <a:p>
            <a:pPr lvl="1"/>
            <a:r>
              <a:rPr lang="en-US" dirty="0" err="1" smtClean="0"/>
              <a:t>Definiciones</a:t>
            </a:r>
            <a:r>
              <a:rPr lang="en-US" dirty="0" smtClean="0"/>
              <a:t>. Para </a:t>
            </a:r>
            <a:r>
              <a:rPr lang="en-US" dirty="0" err="1" smtClean="0"/>
              <a:t>poder</a:t>
            </a:r>
            <a:r>
              <a:rPr lang="en-US" dirty="0" smtClean="0"/>
              <a:t> resolver el </a:t>
            </a:r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necesitamos</a:t>
            </a:r>
            <a:r>
              <a:rPr lang="en-US" dirty="0" smtClean="0"/>
              <a:t> </a:t>
            </a:r>
            <a:r>
              <a:rPr lang="en-US" dirty="0" err="1" smtClean="0"/>
              <a:t>conocer</a:t>
            </a:r>
            <a:r>
              <a:rPr lang="en-US" dirty="0" smtClean="0"/>
              <a:t> </a:t>
            </a:r>
            <a:r>
              <a:rPr lang="en-US" dirty="0" err="1" smtClean="0"/>
              <a:t>algunos</a:t>
            </a:r>
            <a:r>
              <a:rPr lang="en-US" dirty="0" smtClean="0"/>
              <a:t> </a:t>
            </a:r>
            <a:r>
              <a:rPr lang="en-US" dirty="0" err="1" smtClean="0"/>
              <a:t>conceptos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78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Condición</a:t>
            </a:r>
            <a:r>
              <a:rPr lang="en-US" dirty="0" smtClean="0"/>
              <a:t> de </a:t>
            </a:r>
            <a:r>
              <a:rPr lang="en-US" dirty="0" err="1" smtClean="0"/>
              <a:t>equilibrio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Una </a:t>
            </a:r>
            <a:r>
              <a:rPr lang="en-US" dirty="0" err="1" smtClean="0"/>
              <a:t>economía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equilibrio</a:t>
            </a:r>
            <a:r>
              <a:rPr lang="en-US" dirty="0" smtClean="0"/>
              <a:t> </a:t>
            </a:r>
            <a:r>
              <a:rPr lang="en-US" dirty="0" err="1" smtClean="0"/>
              <a:t>cuando</a:t>
            </a:r>
            <a:r>
              <a:rPr lang="en-US" dirty="0" smtClean="0"/>
              <a:t> la </a:t>
            </a:r>
            <a:r>
              <a:rPr lang="en-US" dirty="0" err="1" smtClean="0"/>
              <a:t>producción</a:t>
            </a:r>
            <a:r>
              <a:rPr lang="en-US" dirty="0" smtClean="0"/>
              <a:t> de ese </a:t>
            </a:r>
            <a:r>
              <a:rPr lang="en-US" dirty="0" err="1" smtClean="0"/>
              <a:t>país</a:t>
            </a:r>
            <a:r>
              <a:rPr lang="en-US" dirty="0" smtClean="0"/>
              <a:t> </a:t>
            </a:r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satisfacer</a:t>
            </a:r>
            <a:r>
              <a:rPr lang="en-US" dirty="0" smtClean="0"/>
              <a:t> las </a:t>
            </a:r>
            <a:r>
              <a:rPr lang="en-US" dirty="0" err="1" smtClean="0"/>
              <a:t>necesidades</a:t>
            </a:r>
            <a:r>
              <a:rPr lang="en-US" dirty="0" smtClean="0"/>
              <a:t> de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distintos</a:t>
            </a:r>
            <a:r>
              <a:rPr lang="en-US" dirty="0" smtClean="0"/>
              <a:t> </a:t>
            </a:r>
            <a:r>
              <a:rPr lang="en-US" dirty="0" err="1" smtClean="0"/>
              <a:t>agentes</a:t>
            </a:r>
            <a:r>
              <a:rPr lang="en-US" dirty="0" smtClean="0"/>
              <a:t> </a:t>
            </a:r>
            <a:r>
              <a:rPr lang="en-US" dirty="0" err="1" smtClean="0"/>
              <a:t>económicos</a:t>
            </a:r>
            <a:endParaRPr lang="en-US" dirty="0" smtClean="0"/>
          </a:p>
          <a:p>
            <a:r>
              <a:rPr lang="en-US" dirty="0" smtClean="0"/>
              <a:t>A la </a:t>
            </a:r>
            <a:r>
              <a:rPr lang="en-US" dirty="0" err="1" smtClean="0"/>
              <a:t>producción</a:t>
            </a:r>
            <a:r>
              <a:rPr lang="en-US" dirty="0" smtClean="0"/>
              <a:t> (o </a:t>
            </a:r>
            <a:r>
              <a:rPr lang="en-US" dirty="0" err="1" smtClean="0"/>
              <a:t>renta</a:t>
            </a:r>
            <a:r>
              <a:rPr lang="en-US" dirty="0" smtClean="0"/>
              <a:t>) total le </a:t>
            </a:r>
            <a:r>
              <a:rPr lang="en-US" dirty="0" err="1" smtClean="0"/>
              <a:t>llamamos</a:t>
            </a:r>
            <a:r>
              <a:rPr lang="en-US" dirty="0" smtClean="0"/>
              <a:t> Y</a:t>
            </a:r>
          </a:p>
          <a:p>
            <a:r>
              <a:rPr lang="en-US" dirty="0" smtClean="0"/>
              <a:t>Los </a:t>
            </a:r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agentes</a:t>
            </a:r>
            <a:r>
              <a:rPr lang="en-US" dirty="0" smtClean="0"/>
              <a:t> </a:t>
            </a:r>
            <a:r>
              <a:rPr lang="en-US" dirty="0" err="1" smtClean="0"/>
              <a:t>económicos</a:t>
            </a:r>
            <a:r>
              <a:rPr lang="en-US" dirty="0" smtClean="0"/>
              <a:t> son: </a:t>
            </a:r>
            <a:r>
              <a:rPr lang="en-US" dirty="0" err="1" smtClean="0"/>
              <a:t>consumidores</a:t>
            </a:r>
            <a:r>
              <a:rPr lang="en-US" dirty="0" smtClean="0"/>
              <a:t> , </a:t>
            </a:r>
            <a:r>
              <a:rPr lang="en-US" dirty="0" err="1" smtClean="0"/>
              <a:t>empresas</a:t>
            </a:r>
            <a:r>
              <a:rPr lang="en-US" dirty="0" smtClean="0"/>
              <a:t>, sector </a:t>
            </a:r>
            <a:r>
              <a:rPr lang="en-US" dirty="0" err="1" smtClean="0"/>
              <a:t>público</a:t>
            </a:r>
            <a:r>
              <a:rPr lang="en-US" dirty="0" smtClean="0"/>
              <a:t>, y sector exterior (</a:t>
            </a:r>
            <a:r>
              <a:rPr lang="en-US" dirty="0" err="1" smtClean="0"/>
              <a:t>exportadores</a:t>
            </a:r>
            <a:r>
              <a:rPr lang="en-US" dirty="0" smtClean="0"/>
              <a:t> e </a:t>
            </a:r>
            <a:r>
              <a:rPr lang="en-US" dirty="0" err="1" smtClean="0"/>
              <a:t>importadores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Una </a:t>
            </a:r>
            <a:r>
              <a:rPr lang="en-US" dirty="0" err="1" smtClean="0"/>
              <a:t>economía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equilibrio</a:t>
            </a:r>
            <a:r>
              <a:rPr lang="en-US" dirty="0" smtClean="0"/>
              <a:t> </a:t>
            </a:r>
            <a:r>
              <a:rPr lang="en-US" dirty="0" err="1" smtClean="0"/>
              <a:t>cuando</a:t>
            </a:r>
            <a:r>
              <a:rPr lang="en-US" dirty="0" smtClean="0"/>
              <a:t> lo que se produce coincide con lo que </a:t>
            </a:r>
            <a:r>
              <a:rPr lang="en-US" dirty="0" err="1" smtClean="0"/>
              <a:t>demanda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grupo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                     Y=</a:t>
            </a:r>
            <a:r>
              <a:rPr lang="en-US" dirty="0" err="1" smtClean="0"/>
              <a:t>C</a:t>
            </a:r>
            <a:r>
              <a:rPr lang="en-US" sz="1800" dirty="0" err="1" smtClean="0"/>
              <a:t>d</a:t>
            </a:r>
            <a:r>
              <a:rPr lang="en-US" dirty="0" err="1" smtClean="0"/>
              <a:t>+I</a:t>
            </a:r>
            <a:r>
              <a:rPr lang="en-US" sz="1800" dirty="0" err="1" smtClean="0"/>
              <a:t>d</a:t>
            </a:r>
            <a:r>
              <a:rPr lang="en-US" dirty="0" err="1" smtClean="0"/>
              <a:t>+G</a:t>
            </a:r>
            <a:r>
              <a:rPr lang="en-US" sz="1800" dirty="0" err="1" smtClean="0"/>
              <a:t>d</a:t>
            </a:r>
            <a:r>
              <a:rPr lang="en-US" dirty="0" err="1" smtClean="0"/>
              <a:t>+X</a:t>
            </a:r>
            <a:r>
              <a:rPr lang="en-US" sz="1800" dirty="0" err="1" smtClean="0"/>
              <a:t>d</a:t>
            </a:r>
            <a:r>
              <a:rPr lang="en-US" dirty="0" err="1"/>
              <a:t>-</a:t>
            </a:r>
            <a:r>
              <a:rPr lang="en-US" dirty="0" err="1" smtClean="0"/>
              <a:t>M</a:t>
            </a:r>
            <a:r>
              <a:rPr lang="en-US" sz="1800" dirty="0" err="1" smtClean="0"/>
              <a:t>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2639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Condición</a:t>
            </a:r>
            <a:r>
              <a:rPr lang="en-US" dirty="0" smtClean="0"/>
              <a:t> de </a:t>
            </a:r>
            <a:r>
              <a:rPr lang="en-US" dirty="0" err="1" smtClean="0"/>
              <a:t>equilibrio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Y=</a:t>
            </a:r>
            <a:r>
              <a:rPr lang="en-US" dirty="0" err="1" smtClean="0"/>
              <a:t>C</a:t>
            </a:r>
            <a:r>
              <a:rPr lang="en-US" sz="1800" dirty="0" err="1" smtClean="0"/>
              <a:t>d</a:t>
            </a:r>
            <a:r>
              <a:rPr lang="en-US" dirty="0" err="1" smtClean="0"/>
              <a:t>+I</a:t>
            </a:r>
            <a:r>
              <a:rPr lang="en-US" sz="1800" dirty="0" err="1" smtClean="0"/>
              <a:t>d</a:t>
            </a:r>
            <a:r>
              <a:rPr lang="en-US" dirty="0" err="1" smtClean="0"/>
              <a:t>+G</a:t>
            </a:r>
            <a:r>
              <a:rPr lang="en-US" sz="1800" dirty="0" err="1" smtClean="0"/>
              <a:t>d</a:t>
            </a:r>
            <a:r>
              <a:rPr lang="en-US" dirty="0" err="1" smtClean="0"/>
              <a:t>+X</a:t>
            </a:r>
            <a:r>
              <a:rPr lang="en-US" sz="1800" dirty="0" err="1" smtClean="0"/>
              <a:t>d</a:t>
            </a:r>
            <a:r>
              <a:rPr lang="en-US" dirty="0" err="1"/>
              <a:t>-</a:t>
            </a:r>
            <a:r>
              <a:rPr lang="en-US" dirty="0" err="1" smtClean="0"/>
              <a:t>M</a:t>
            </a:r>
            <a:r>
              <a:rPr lang="en-US" sz="1800" dirty="0" err="1" smtClean="0"/>
              <a:t>d</a:t>
            </a:r>
            <a:endParaRPr lang="en-US" sz="180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2400" dirty="0" err="1" smtClean="0"/>
              <a:t>Esta</a:t>
            </a:r>
            <a:r>
              <a:rPr lang="en-US" sz="2400" dirty="0" smtClean="0"/>
              <a:t> </a:t>
            </a:r>
            <a:r>
              <a:rPr lang="en-US" sz="2400" dirty="0" err="1" smtClean="0"/>
              <a:t>condición</a:t>
            </a:r>
            <a:r>
              <a:rPr lang="en-US" sz="2400" dirty="0" smtClean="0"/>
              <a:t> </a:t>
            </a:r>
            <a:r>
              <a:rPr lang="en-US" sz="2400" dirty="0" err="1" smtClean="0"/>
              <a:t>es</a:t>
            </a:r>
            <a:r>
              <a:rPr lang="en-US" sz="2400" dirty="0" smtClean="0"/>
              <a:t> similar a GDP=C+I+G+X-M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Esto</a:t>
            </a:r>
            <a:r>
              <a:rPr lang="en-US" sz="2400" dirty="0" smtClean="0"/>
              <a:t> </a:t>
            </a:r>
            <a:r>
              <a:rPr lang="en-US" sz="2400" dirty="0" err="1" smtClean="0"/>
              <a:t>es</a:t>
            </a:r>
            <a:r>
              <a:rPr lang="en-US" sz="2400" dirty="0" smtClean="0"/>
              <a:t> </a:t>
            </a:r>
            <a:r>
              <a:rPr lang="en-US" sz="2400" dirty="0" err="1" smtClean="0"/>
              <a:t>porque</a:t>
            </a:r>
            <a:r>
              <a:rPr lang="en-US" sz="2400" dirty="0" smtClean="0"/>
              <a:t> lo que </a:t>
            </a:r>
            <a:r>
              <a:rPr lang="en-US" sz="2400" dirty="0" err="1" smtClean="0"/>
              <a:t>observamos</a:t>
            </a:r>
            <a:r>
              <a:rPr lang="en-US" sz="2400" dirty="0" smtClean="0"/>
              <a:t>, lo que </a:t>
            </a:r>
            <a:r>
              <a:rPr lang="en-US" sz="2400" dirty="0" err="1" smtClean="0"/>
              <a:t>medimos</a:t>
            </a:r>
            <a:r>
              <a:rPr lang="en-US" sz="2400" dirty="0" smtClean="0"/>
              <a:t> </a:t>
            </a:r>
            <a:r>
              <a:rPr lang="en-US" sz="2400" dirty="0" err="1" smtClean="0"/>
              <a:t>es</a:t>
            </a:r>
            <a:r>
              <a:rPr lang="en-US" sz="2400" dirty="0" smtClean="0"/>
              <a:t> el </a:t>
            </a:r>
            <a:r>
              <a:rPr lang="en-US" sz="2400" dirty="0" err="1" smtClean="0"/>
              <a:t>nivel</a:t>
            </a:r>
            <a:r>
              <a:rPr lang="en-US" sz="2400" dirty="0" smtClean="0"/>
              <a:t> de </a:t>
            </a:r>
            <a:r>
              <a:rPr lang="en-US" sz="2400" dirty="0" err="1" smtClean="0"/>
              <a:t>equilibrio</a:t>
            </a:r>
            <a:r>
              <a:rPr lang="en-US" sz="2400" dirty="0"/>
              <a:t>.</a:t>
            </a:r>
          </a:p>
        </p:txBody>
      </p:sp>
      <p:sp>
        <p:nvSpPr>
          <p:cNvPr id="4" name="3 Cerrar llave"/>
          <p:cNvSpPr/>
          <p:nvPr/>
        </p:nvSpPr>
        <p:spPr>
          <a:xfrm rot="5400000">
            <a:off x="2994097" y="1899697"/>
            <a:ext cx="399362" cy="5776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Cerrar llave"/>
          <p:cNvSpPr/>
          <p:nvPr/>
        </p:nvSpPr>
        <p:spPr>
          <a:xfrm rot="5400000">
            <a:off x="4696355" y="928381"/>
            <a:ext cx="399362" cy="25202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CuadroTexto"/>
          <p:cNvSpPr txBox="1"/>
          <p:nvPr/>
        </p:nvSpPr>
        <p:spPr>
          <a:xfrm>
            <a:off x="2555776" y="241159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Oferta</a:t>
            </a:r>
            <a:r>
              <a:rPr lang="en-US" dirty="0" smtClean="0"/>
              <a:t> </a:t>
            </a:r>
            <a:r>
              <a:rPr lang="en-US" dirty="0" err="1" smtClean="0"/>
              <a:t>Agregada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4139952" y="242088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Demanda</a:t>
            </a:r>
            <a:r>
              <a:rPr lang="en-US" dirty="0" smtClean="0"/>
              <a:t> </a:t>
            </a:r>
            <a:r>
              <a:rPr lang="en-US" dirty="0" err="1" smtClean="0"/>
              <a:t>Agregada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07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Ecuaciones</a:t>
            </a:r>
            <a:r>
              <a:rPr lang="en-US" dirty="0" smtClean="0"/>
              <a:t> de </a:t>
            </a:r>
            <a:r>
              <a:rPr lang="en-US" dirty="0" err="1" smtClean="0"/>
              <a:t>comportamiento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Tratamos</a:t>
            </a:r>
            <a:r>
              <a:rPr lang="en-US" dirty="0" smtClean="0"/>
              <a:t> de </a:t>
            </a:r>
            <a:r>
              <a:rPr lang="en-US" dirty="0" err="1" smtClean="0"/>
              <a:t>explicar</a:t>
            </a:r>
            <a:r>
              <a:rPr lang="en-US" dirty="0" smtClean="0"/>
              <a:t> el </a:t>
            </a:r>
            <a:r>
              <a:rPr lang="en-US" dirty="0" err="1" smtClean="0"/>
              <a:t>comportamiento</a:t>
            </a:r>
            <a:r>
              <a:rPr lang="en-US" dirty="0" smtClean="0"/>
              <a:t> de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agente</a:t>
            </a:r>
            <a:r>
              <a:rPr lang="en-US" dirty="0" smtClean="0"/>
              <a:t> </a:t>
            </a:r>
            <a:r>
              <a:rPr lang="en-US" dirty="0" err="1" smtClean="0"/>
              <a:t>económico</a:t>
            </a:r>
            <a:r>
              <a:rPr lang="en-US" dirty="0" smtClean="0"/>
              <a:t> que forma la </a:t>
            </a:r>
            <a:r>
              <a:rPr lang="en-US" dirty="0" err="1" smtClean="0"/>
              <a:t>demanda</a:t>
            </a:r>
            <a:r>
              <a:rPr lang="en-US" dirty="0" smtClean="0"/>
              <a:t>. 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factores</a:t>
            </a:r>
            <a:r>
              <a:rPr lang="en-US" dirty="0" smtClean="0"/>
              <a:t> </a:t>
            </a:r>
            <a:r>
              <a:rPr lang="en-US" dirty="0" err="1" smtClean="0"/>
              <a:t>hacen</a:t>
            </a:r>
            <a:r>
              <a:rPr lang="en-US" dirty="0" smtClean="0"/>
              <a:t> que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uno</a:t>
            </a:r>
            <a:r>
              <a:rPr lang="en-US" dirty="0" smtClean="0"/>
              <a:t> de </a:t>
            </a:r>
            <a:r>
              <a:rPr lang="en-US" dirty="0" err="1" smtClean="0"/>
              <a:t>estos</a:t>
            </a:r>
            <a:r>
              <a:rPr lang="en-US" dirty="0" smtClean="0"/>
              <a:t> </a:t>
            </a:r>
            <a:r>
              <a:rPr lang="en-US" dirty="0" err="1" smtClean="0"/>
              <a:t>grupos</a:t>
            </a:r>
            <a:r>
              <a:rPr lang="en-US" dirty="0" smtClean="0"/>
              <a:t> </a:t>
            </a:r>
            <a:r>
              <a:rPr lang="en-US" dirty="0" err="1" smtClean="0"/>
              <a:t>compre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bienes</a:t>
            </a:r>
            <a:r>
              <a:rPr lang="en-US" dirty="0" smtClean="0"/>
              <a:t> y </a:t>
            </a:r>
            <a:r>
              <a:rPr lang="en-US" dirty="0" err="1" smtClean="0"/>
              <a:t>servicios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Necesitamos</a:t>
            </a:r>
            <a:r>
              <a:rPr lang="en-US" dirty="0" smtClean="0"/>
              <a:t> 5 </a:t>
            </a:r>
            <a:r>
              <a:rPr lang="en-US" dirty="0" err="1" smtClean="0"/>
              <a:t>ecuaciones</a:t>
            </a:r>
            <a:endParaRPr lang="en-US" dirty="0" smtClean="0"/>
          </a:p>
          <a:p>
            <a:pPr lvl="1"/>
            <a:r>
              <a:rPr lang="en-US" dirty="0" err="1" smtClean="0"/>
              <a:t>Consumo</a:t>
            </a:r>
            <a:endParaRPr lang="en-US" dirty="0" smtClean="0"/>
          </a:p>
          <a:p>
            <a:pPr lvl="1"/>
            <a:r>
              <a:rPr lang="en-US" dirty="0" err="1" smtClean="0"/>
              <a:t>Inversión</a:t>
            </a:r>
            <a:endParaRPr lang="en-US" dirty="0" smtClean="0"/>
          </a:p>
          <a:p>
            <a:pPr lvl="1"/>
            <a:r>
              <a:rPr lang="en-US" dirty="0" err="1" smtClean="0"/>
              <a:t>Gasto</a:t>
            </a:r>
            <a:r>
              <a:rPr lang="en-US" dirty="0" smtClean="0"/>
              <a:t> del Sector </a:t>
            </a:r>
            <a:r>
              <a:rPr lang="en-US" dirty="0" err="1" smtClean="0"/>
              <a:t>Público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bienes</a:t>
            </a:r>
            <a:r>
              <a:rPr lang="en-US" dirty="0" smtClean="0"/>
              <a:t> y </a:t>
            </a:r>
            <a:r>
              <a:rPr lang="en-US" dirty="0" err="1" smtClean="0"/>
              <a:t>servicios</a:t>
            </a:r>
            <a:endParaRPr lang="en-US" dirty="0" smtClean="0"/>
          </a:p>
          <a:p>
            <a:pPr lvl="1"/>
            <a:r>
              <a:rPr lang="en-US" dirty="0" err="1" smtClean="0"/>
              <a:t>Exportaciones</a:t>
            </a:r>
            <a:endParaRPr lang="en-US" dirty="0" smtClean="0"/>
          </a:p>
          <a:p>
            <a:pPr lvl="1"/>
            <a:r>
              <a:rPr lang="en-US" dirty="0" err="1" smtClean="0"/>
              <a:t>Importaciones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64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n-US" dirty="0" err="1" smtClean="0"/>
              <a:t>Definiciones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momento</a:t>
            </a:r>
            <a:r>
              <a:rPr lang="en-US" dirty="0" smtClean="0"/>
              <a:t>, </a:t>
            </a:r>
            <a:r>
              <a:rPr lang="en-US" dirty="0" err="1" smtClean="0"/>
              <a:t>sólo</a:t>
            </a:r>
            <a:r>
              <a:rPr lang="en-US" dirty="0" smtClean="0"/>
              <a:t> </a:t>
            </a:r>
            <a:r>
              <a:rPr lang="en-US" dirty="0" err="1" smtClean="0"/>
              <a:t>tenemos</a:t>
            </a:r>
            <a:r>
              <a:rPr lang="en-US" dirty="0" smtClean="0"/>
              <a:t> que </a:t>
            </a:r>
            <a:r>
              <a:rPr lang="en-US" dirty="0" err="1" smtClean="0"/>
              <a:t>recordar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Renta</a:t>
            </a:r>
            <a:r>
              <a:rPr lang="en-US" dirty="0" smtClean="0"/>
              <a:t> </a:t>
            </a:r>
            <a:r>
              <a:rPr lang="en-US" dirty="0" err="1" smtClean="0"/>
              <a:t>disponible</a:t>
            </a:r>
            <a:r>
              <a:rPr lang="en-US" dirty="0" smtClean="0"/>
              <a:t>: YD=</a:t>
            </a:r>
            <a:r>
              <a:rPr lang="en-US" dirty="0" err="1" smtClean="0"/>
              <a:t>Y-T+Tr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T: </a:t>
            </a:r>
            <a:r>
              <a:rPr lang="en-US" dirty="0" err="1" smtClean="0"/>
              <a:t>Impuestos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Tr</a:t>
            </a:r>
            <a:r>
              <a:rPr lang="en-US" dirty="0" smtClean="0"/>
              <a:t>: </a:t>
            </a:r>
            <a:r>
              <a:rPr lang="en-US" dirty="0" err="1" smtClean="0"/>
              <a:t>Transferencias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159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modelo</a:t>
            </a:r>
            <a:r>
              <a:rPr lang="en-US" dirty="0" smtClean="0"/>
              <a:t> simple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sólo</a:t>
            </a:r>
            <a:r>
              <a:rPr lang="en-US" dirty="0" smtClean="0"/>
              <a:t> </a:t>
            </a:r>
            <a:r>
              <a:rPr lang="en-US" dirty="0" err="1" smtClean="0"/>
              <a:t>tratamos</a:t>
            </a:r>
            <a:r>
              <a:rPr lang="en-US" dirty="0" smtClean="0"/>
              <a:t> de </a:t>
            </a:r>
            <a:r>
              <a:rPr lang="en-US" dirty="0" err="1" smtClean="0"/>
              <a:t>explicar</a:t>
            </a:r>
            <a:r>
              <a:rPr lang="en-US" dirty="0" smtClean="0"/>
              <a:t> el </a:t>
            </a:r>
            <a:r>
              <a:rPr lang="en-US" dirty="0" err="1" smtClean="0"/>
              <a:t>comportamiento</a:t>
            </a:r>
            <a:r>
              <a:rPr lang="en-US" dirty="0" smtClean="0"/>
              <a:t> de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consumidores</a:t>
            </a:r>
            <a:endParaRPr lang="en-US" dirty="0" smtClean="0"/>
          </a:p>
          <a:p>
            <a:r>
              <a:rPr lang="en-US" dirty="0" err="1" smtClean="0"/>
              <a:t>Asumimos</a:t>
            </a:r>
            <a:r>
              <a:rPr lang="en-US" dirty="0" smtClean="0"/>
              <a:t> que la </a:t>
            </a:r>
            <a:r>
              <a:rPr lang="en-US" dirty="0" err="1" smtClean="0"/>
              <a:t>demanda</a:t>
            </a:r>
            <a:r>
              <a:rPr lang="en-US" dirty="0" smtClean="0"/>
              <a:t> de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demás</a:t>
            </a:r>
            <a:r>
              <a:rPr lang="en-US" dirty="0" smtClean="0"/>
              <a:t> </a:t>
            </a:r>
            <a:r>
              <a:rPr lang="en-US" dirty="0" err="1" smtClean="0"/>
              <a:t>agentes</a:t>
            </a:r>
            <a:r>
              <a:rPr lang="en-US" dirty="0" smtClean="0"/>
              <a:t> </a:t>
            </a:r>
            <a:r>
              <a:rPr lang="en-US" dirty="0" err="1" smtClean="0"/>
              <a:t>económicos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viene</a:t>
            </a:r>
            <a:r>
              <a:rPr lang="en-US" dirty="0" smtClean="0"/>
              <a:t> dada (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constante</a:t>
            </a:r>
            <a:r>
              <a:rPr lang="en-US" dirty="0" smtClean="0"/>
              <a:t>).</a:t>
            </a:r>
          </a:p>
          <a:p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factores</a:t>
            </a:r>
            <a:r>
              <a:rPr lang="en-US" dirty="0" smtClean="0"/>
              <a:t> </a:t>
            </a:r>
            <a:r>
              <a:rPr lang="en-US" dirty="0" err="1" smtClean="0"/>
              <a:t>explican</a:t>
            </a:r>
            <a:r>
              <a:rPr lang="en-US" dirty="0" smtClean="0"/>
              <a:t> el </a:t>
            </a:r>
            <a:r>
              <a:rPr lang="en-US" dirty="0" err="1" smtClean="0"/>
              <a:t>consumo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110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modelo</a:t>
            </a:r>
            <a:r>
              <a:rPr lang="en-US" dirty="0" smtClean="0"/>
              <a:t> simple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sólo</a:t>
            </a:r>
            <a:r>
              <a:rPr lang="en-US" dirty="0" smtClean="0"/>
              <a:t> </a:t>
            </a:r>
            <a:r>
              <a:rPr lang="en-US" dirty="0" err="1" smtClean="0"/>
              <a:t>tratamos</a:t>
            </a:r>
            <a:r>
              <a:rPr lang="en-US" dirty="0" smtClean="0"/>
              <a:t> de </a:t>
            </a:r>
            <a:r>
              <a:rPr lang="en-US" dirty="0" err="1" smtClean="0"/>
              <a:t>explicar</a:t>
            </a:r>
            <a:r>
              <a:rPr lang="en-US" dirty="0" smtClean="0"/>
              <a:t> el </a:t>
            </a:r>
            <a:r>
              <a:rPr lang="en-US" dirty="0" err="1" smtClean="0"/>
              <a:t>comportamiento</a:t>
            </a:r>
            <a:r>
              <a:rPr lang="en-US" dirty="0" smtClean="0"/>
              <a:t> de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consumidores</a:t>
            </a:r>
            <a:endParaRPr lang="en-US" dirty="0" smtClean="0"/>
          </a:p>
          <a:p>
            <a:r>
              <a:rPr lang="en-US" dirty="0" err="1" smtClean="0"/>
              <a:t>Asumimos</a:t>
            </a:r>
            <a:r>
              <a:rPr lang="en-US" dirty="0" smtClean="0"/>
              <a:t> que la </a:t>
            </a:r>
            <a:r>
              <a:rPr lang="en-US" dirty="0" err="1" smtClean="0"/>
              <a:t>demanda</a:t>
            </a:r>
            <a:r>
              <a:rPr lang="en-US" dirty="0" smtClean="0"/>
              <a:t> de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demás</a:t>
            </a:r>
            <a:r>
              <a:rPr lang="en-US" dirty="0" smtClean="0"/>
              <a:t> </a:t>
            </a:r>
            <a:r>
              <a:rPr lang="en-US" dirty="0" err="1" smtClean="0"/>
              <a:t>agentes</a:t>
            </a:r>
            <a:r>
              <a:rPr lang="en-US" dirty="0" smtClean="0"/>
              <a:t> </a:t>
            </a:r>
            <a:r>
              <a:rPr lang="en-US" dirty="0" err="1" smtClean="0"/>
              <a:t>económicos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viene</a:t>
            </a:r>
            <a:r>
              <a:rPr lang="en-US" dirty="0" smtClean="0"/>
              <a:t> dada (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constante</a:t>
            </a:r>
            <a:r>
              <a:rPr lang="en-US" dirty="0" smtClean="0"/>
              <a:t>).</a:t>
            </a:r>
          </a:p>
          <a:p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factores</a:t>
            </a:r>
            <a:r>
              <a:rPr lang="en-US" dirty="0" smtClean="0"/>
              <a:t> </a:t>
            </a:r>
            <a:r>
              <a:rPr lang="en-US" dirty="0" err="1" smtClean="0"/>
              <a:t>explican</a:t>
            </a:r>
            <a:r>
              <a:rPr lang="en-US" dirty="0" smtClean="0"/>
              <a:t> el </a:t>
            </a:r>
            <a:r>
              <a:rPr lang="en-US" dirty="0" err="1" smtClean="0"/>
              <a:t>consumo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renta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A mayor </a:t>
            </a:r>
            <a:r>
              <a:rPr lang="en-US" dirty="0" err="1" smtClean="0"/>
              <a:t>renta</a:t>
            </a:r>
            <a:r>
              <a:rPr lang="en-US" dirty="0" smtClean="0"/>
              <a:t>, mayor </a:t>
            </a:r>
            <a:r>
              <a:rPr lang="en-US" dirty="0" err="1" smtClean="0"/>
              <a:t>consumo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698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Berlin_DIW_2013</Template>
  <TotalTime>168</TotalTime>
  <Words>1038</Words>
  <Application>Microsoft Office PowerPoint</Application>
  <PresentationFormat>Presentación en pantalla (4:3)</PresentationFormat>
  <Paragraphs>150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Intermedio</vt:lpstr>
      <vt:lpstr>Equilibrio a corto plazo: el mercado de bienes</vt:lpstr>
      <vt:lpstr>Recapitulación</vt:lpstr>
      <vt:lpstr>Modelo macroeconómico de determinación de la renta</vt:lpstr>
      <vt:lpstr>1. Condición de equilibrio</vt:lpstr>
      <vt:lpstr>1. Condición de equilibrio</vt:lpstr>
      <vt:lpstr>2. Ecuaciones de comportamiento</vt:lpstr>
      <vt:lpstr>3. Definiciones</vt:lpstr>
      <vt:lpstr>El modelo simple</vt:lpstr>
      <vt:lpstr>El modelo simple</vt:lpstr>
      <vt:lpstr>Ecuación del consumo</vt:lpstr>
      <vt:lpstr>Ejemplo</vt:lpstr>
      <vt:lpstr>Planteamiento del problema</vt:lpstr>
      <vt:lpstr>Paso 1. Sutituimos los datos en la definición de YD</vt:lpstr>
      <vt:lpstr>Paso 2. Sustituimos en las ecuaciones de comportamiento</vt:lpstr>
      <vt:lpstr>Paso 3. Sustituimos en la condición de equilibrio y resolvemos</vt:lpstr>
      <vt:lpstr>¿Para qué nos sirve este modelo?</vt:lpstr>
      <vt:lpstr>Efectos del aumento de G</vt:lpstr>
      <vt:lpstr>Efectos de los cambios en T y Tr</vt:lpstr>
      <vt:lpstr>Entendiendo el multiplicador</vt:lpstr>
      <vt:lpstr>Ejemplo numérico</vt:lpstr>
      <vt:lpstr>Ejemplo numérico</vt:lpstr>
      <vt:lpstr>Aumento final en Y</vt:lpstr>
      <vt:lpstr>Impuestos y transferencias</vt:lpstr>
      <vt:lpstr>Resumen de políticas fiscales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run equilibrium: The goods market</dc:title>
  <dc:creator>JAC</dc:creator>
  <cp:lastModifiedBy>user</cp:lastModifiedBy>
  <cp:revision>24</cp:revision>
  <cp:lastPrinted>2015-05-11T08:35:14Z</cp:lastPrinted>
  <dcterms:created xsi:type="dcterms:W3CDTF">2015-04-28T20:11:09Z</dcterms:created>
  <dcterms:modified xsi:type="dcterms:W3CDTF">2016-04-27T09:27:13Z</dcterms:modified>
</cp:coreProperties>
</file>